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2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147481388" r:id="rId3"/>
    <p:sldId id="2147481389" r:id="rId4"/>
    <p:sldId id="2147481386" r:id="rId5"/>
    <p:sldId id="2147481391" r:id="rId6"/>
    <p:sldId id="2147481390" r:id="rId7"/>
    <p:sldId id="2147481369" r:id="rId8"/>
    <p:sldId id="2147481370" r:id="rId9"/>
    <p:sldId id="2147481374" r:id="rId10"/>
    <p:sldId id="2147481380" r:id="rId11"/>
    <p:sldId id="2147481381" r:id="rId12"/>
    <p:sldId id="2147481382" r:id="rId13"/>
    <p:sldId id="2147481383" r:id="rId14"/>
    <p:sldId id="2147481384" r:id="rId15"/>
    <p:sldId id="2147481385" r:id="rId16"/>
    <p:sldId id="2147481392" r:id="rId17"/>
    <p:sldId id="2147481375" r:id="rId18"/>
    <p:sldId id="2147481376" r:id="rId19"/>
    <p:sldId id="2147481378" r:id="rId20"/>
    <p:sldId id="2147481377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6A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k%2013%20ARS%20SURVEY%20(May%202025)%20_1474%20(till%204th%20June%202025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k%2013%20ARS%20SURVEY%20(May%202025)%20_1474%20(till%204th%20June%202025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1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k%2013%20ARS%20SURVEY%20(May%202025)%20_1474%20(till%204th%20June%202025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k%2013%20ARS%20SURVEY%20(May%202025)%20_1474%20(till%204th%20June%202025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D:\00%20Reports%20and%20data\K13%20ARS%20Data%20till%204th%20June\ARS%20SURVEY%20(May%202025)%20_1474%20(till%204th%20June%202025)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altLang="zh-CN" b="1">
                <a:solidFill>
                  <a:srgbClr val="046A38"/>
                </a:solidFill>
              </a:rPr>
              <a:t>Monthly Household Income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'Basic Info'!$H$87:$H$93</c:f>
              <c:strCache>
                <c:ptCount val="7"/>
                <c:pt idx="0">
                  <c:v>Do not want to share</c:v>
                </c:pt>
                <c:pt idx="1">
                  <c:v>INR 120,000 and above</c:v>
                </c:pt>
                <c:pt idx="2">
                  <c:v>INR 80,000-119,999</c:v>
                </c:pt>
                <c:pt idx="3">
                  <c:v>INR 50,000-79,999</c:v>
                </c:pt>
                <c:pt idx="4">
                  <c:v>INR 35,000 - INR 49,999</c:v>
                </c:pt>
                <c:pt idx="5">
                  <c:v>INR 25,000 - INR 34,999</c:v>
                </c:pt>
                <c:pt idx="6">
                  <c:v>Less Than INR 24,999</c:v>
                </c:pt>
              </c:strCache>
            </c:strRef>
          </c:cat>
          <c:val>
            <c:numRef>
              <c:f>'Basic Info'!$I$87:$I$93</c:f>
              <c:numCache>
                <c:formatCode>0%</c:formatCode>
                <c:ptCount val="7"/>
                <c:pt idx="0">
                  <c:v>0.16621438263229307</c:v>
                </c:pt>
                <c:pt idx="1">
                  <c:v>3.4599728629579378E-2</c:v>
                </c:pt>
                <c:pt idx="2">
                  <c:v>4.1383989145183174E-2</c:v>
                </c:pt>
                <c:pt idx="3">
                  <c:v>7.5305291723202175E-2</c:v>
                </c:pt>
                <c:pt idx="4">
                  <c:v>0.10379918588873813</c:v>
                </c:pt>
                <c:pt idx="5">
                  <c:v>0.2062415196743555</c:v>
                </c:pt>
                <c:pt idx="6">
                  <c:v>0.3724559023066486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BB-4537-A45E-5448710688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80077504"/>
        <c:axId val="1680079904"/>
      </c:barChart>
      <c:catAx>
        <c:axId val="1680077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80079904"/>
        <c:crosses val="autoZero"/>
        <c:auto val="1"/>
        <c:lblAlgn val="ctr"/>
        <c:lblOffset val="100"/>
        <c:noMultiLvlLbl val="0"/>
      </c:catAx>
      <c:valAx>
        <c:axId val="168007990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68007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b="1">
                <a:solidFill>
                  <a:srgbClr val="046A38"/>
                </a:solidFill>
              </a:rPr>
              <a:t>Information Source for Smartphone Purchase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info'!$F$33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info'!$E$34:$E$42</c:f>
              <c:strCache>
                <c:ptCount val="9"/>
                <c:pt idx="0">
                  <c:v>Billboards, Newspapers &amp; Magazine</c:v>
                </c:pt>
                <c:pt idx="1">
                  <c:v>Store promoter/Retailer</c:v>
                </c:pt>
                <c:pt idx="2">
                  <c:v>TV/OTT</c:v>
                </c:pt>
                <c:pt idx="3">
                  <c:v>Brand Websites</c:v>
                </c:pt>
                <c:pt idx="4">
                  <c:v>Heard from / Recommended by Friends &amp; family</c:v>
                </c:pt>
                <c:pt idx="5">
                  <c:v>Social Media (Instagram, Facebook, Twitter)</c:v>
                </c:pt>
                <c:pt idx="6">
                  <c:v>Google search</c:v>
                </c:pt>
                <c:pt idx="7">
                  <c:v>You Tube reviews</c:v>
                </c:pt>
                <c:pt idx="8">
                  <c:v>Amazon/Flipkart</c:v>
                </c:pt>
              </c:strCache>
            </c:strRef>
          </c:cat>
          <c:val>
            <c:numRef>
              <c:f>'K13 buyers info'!$F$34:$F$42</c:f>
              <c:numCache>
                <c:formatCode>0%</c:formatCode>
                <c:ptCount val="9"/>
                <c:pt idx="0">
                  <c:v>2.6845637583892617E-2</c:v>
                </c:pt>
                <c:pt idx="1">
                  <c:v>3.3557046979865772E-2</c:v>
                </c:pt>
                <c:pt idx="2">
                  <c:v>3.3557046979865772E-2</c:v>
                </c:pt>
                <c:pt idx="3">
                  <c:v>6.7114093959731544E-2</c:v>
                </c:pt>
                <c:pt idx="4">
                  <c:v>8.7248322147651006E-2</c:v>
                </c:pt>
                <c:pt idx="5">
                  <c:v>9.3959731543624164E-2</c:v>
                </c:pt>
                <c:pt idx="6">
                  <c:v>0.13422818791946309</c:v>
                </c:pt>
                <c:pt idx="7">
                  <c:v>0.25503355704697989</c:v>
                </c:pt>
                <c:pt idx="8">
                  <c:v>0.26845637583892618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2F-47E5-9728-2284544BC4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23825264"/>
        <c:axId val="1323818544"/>
      </c:barChart>
      <c:catAx>
        <c:axId val="13238252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23818544"/>
        <c:crosses val="autoZero"/>
        <c:auto val="1"/>
        <c:lblAlgn val="ctr"/>
        <c:lblOffset val="100"/>
        <c:noMultiLvlLbl val="0"/>
      </c:catAx>
      <c:valAx>
        <c:axId val="132381854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323825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b="1">
                <a:solidFill>
                  <a:srgbClr val="046A38"/>
                </a:solidFill>
              </a:rPr>
              <a:t>First Source of Information for K13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info'!$F$46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info'!$E$47:$E$49</c:f>
              <c:strCache>
                <c:ptCount val="3"/>
                <c:pt idx="0">
                  <c:v>My OPPO</c:v>
                </c:pt>
                <c:pt idx="1">
                  <c:v>Heard from / Recommended by Friends &amp; family</c:v>
                </c:pt>
                <c:pt idx="2">
                  <c:v>Amazon/Flipkart</c:v>
                </c:pt>
              </c:strCache>
            </c:strRef>
          </c:cat>
          <c:val>
            <c:numRef>
              <c:f>'K13 buyers info'!$F$47:$F$49</c:f>
              <c:numCache>
                <c:formatCode>0%</c:formatCode>
                <c:ptCount val="3"/>
                <c:pt idx="0">
                  <c:v>6.5573770491803282E-2</c:v>
                </c:pt>
                <c:pt idx="1">
                  <c:v>9.8360655737704916E-2</c:v>
                </c:pt>
                <c:pt idx="2">
                  <c:v>0.47540983606557374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2E-4143-96A1-9D34E26732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742369856"/>
        <c:axId val="1742365536"/>
      </c:barChart>
      <c:catAx>
        <c:axId val="17423698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42365536"/>
        <c:crosses val="autoZero"/>
        <c:auto val="1"/>
        <c:lblAlgn val="ctr"/>
        <c:lblOffset val="100"/>
        <c:noMultiLvlLbl val="0"/>
      </c:catAx>
      <c:valAx>
        <c:axId val="1742365536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742369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b="1" dirty="0">
                <a:solidFill>
                  <a:srgbClr val="046A38"/>
                </a:solidFill>
              </a:rPr>
              <a:t>Second Source of Information for K13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info'!$F$51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info'!$E$52:$E$59</c:f>
              <c:strCache>
                <c:ptCount val="8"/>
                <c:pt idx="0">
                  <c:v>Billboards, Newspapers &amp; Magazine</c:v>
                </c:pt>
                <c:pt idx="1">
                  <c:v>Brand Websites</c:v>
                </c:pt>
                <c:pt idx="2">
                  <c:v>Heard from / Recommended by Friends &amp; family</c:v>
                </c:pt>
                <c:pt idx="3">
                  <c:v>Google Search</c:v>
                </c:pt>
                <c:pt idx="4">
                  <c:v>MY OPPO</c:v>
                </c:pt>
                <c:pt idx="5">
                  <c:v>Social Media (Instagram, Facebook, Twitter)</c:v>
                </c:pt>
                <c:pt idx="6">
                  <c:v>Amazon/Flipkart</c:v>
                </c:pt>
                <c:pt idx="7">
                  <c:v>YouTube reviews</c:v>
                </c:pt>
              </c:strCache>
            </c:strRef>
          </c:cat>
          <c:val>
            <c:numRef>
              <c:f>'K13 buyers info'!$F$52:$F$59</c:f>
              <c:numCache>
                <c:formatCode>0%</c:formatCode>
                <c:ptCount val="8"/>
                <c:pt idx="0">
                  <c:v>1.6949152542372881E-2</c:v>
                </c:pt>
                <c:pt idx="1">
                  <c:v>3.3898305084745763E-2</c:v>
                </c:pt>
                <c:pt idx="2">
                  <c:v>5.0847457627118647E-2</c:v>
                </c:pt>
                <c:pt idx="3">
                  <c:v>8.4745762711864403E-2</c:v>
                </c:pt>
                <c:pt idx="4">
                  <c:v>0.11864406779661017</c:v>
                </c:pt>
                <c:pt idx="5">
                  <c:v>0.13559322033898305</c:v>
                </c:pt>
                <c:pt idx="6">
                  <c:v>0.22033898305084745</c:v>
                </c:pt>
                <c:pt idx="7">
                  <c:v>0.33898305084745761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B8-4BF0-A76E-378945EC71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18970368"/>
        <c:axId val="1318969408"/>
      </c:barChart>
      <c:catAx>
        <c:axId val="13189703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18969408"/>
        <c:crosses val="autoZero"/>
        <c:auto val="1"/>
        <c:lblAlgn val="ctr"/>
        <c:lblOffset val="100"/>
        <c:noMultiLvlLbl val="0"/>
      </c:catAx>
      <c:valAx>
        <c:axId val="1318969408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31897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r>
              <a:rPr lang="en-US" altLang="zh-CN" b="0" dirty="0"/>
              <a:t>Top 3 </a:t>
            </a:r>
            <a:r>
              <a:rPr lang="en-US" altLang="zh-CN" b="1" dirty="0"/>
              <a:t>Reasons for Purchase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46A38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info'!$B$94</c:f>
              <c:strCache>
                <c:ptCount val="1"/>
                <c:pt idx="0">
                  <c:v>Top 3 Reasons for Purchase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info'!$A$95:$A$104</c:f>
              <c:strCache>
                <c:ptCount val="10"/>
                <c:pt idx="0">
                  <c:v>Dedicated Gaming Antenna</c:v>
                </c:pt>
                <c:pt idx="1">
                  <c:v>VC cooling</c:v>
                </c:pt>
                <c:pt idx="2">
                  <c:v>Display (Resolution, Size, Brightness)</c:v>
                </c:pt>
                <c:pt idx="3">
                  <c:v>Durability</c:v>
                </c:pt>
                <c:pt idx="4">
                  <c:v>Design</c:v>
                </c:pt>
                <c:pt idx="5">
                  <c:v>Camera</c:v>
                </c:pt>
                <c:pt idx="6">
                  <c:v>Fast charging</c:v>
                </c:pt>
                <c:pt idx="7">
                  <c:v>Performance (Network, Processor etc.)</c:v>
                </c:pt>
                <c:pt idx="8">
                  <c:v>Battery</c:v>
                </c:pt>
                <c:pt idx="9">
                  <c:v>Price / Value for money</c:v>
                </c:pt>
              </c:strCache>
            </c:strRef>
          </c:cat>
          <c:val>
            <c:numRef>
              <c:f>'K13 buyers info'!$B$95:$B$104</c:f>
              <c:numCache>
                <c:formatCode>0%</c:formatCode>
                <c:ptCount val="10"/>
                <c:pt idx="0">
                  <c:v>3.3898305084745763E-2</c:v>
                </c:pt>
                <c:pt idx="1">
                  <c:v>5.0847457627118647E-2</c:v>
                </c:pt>
                <c:pt idx="2">
                  <c:v>5.6497175141242938E-2</c:v>
                </c:pt>
                <c:pt idx="3">
                  <c:v>7.3446327683615822E-2</c:v>
                </c:pt>
                <c:pt idx="4">
                  <c:v>9.6045197740112997E-2</c:v>
                </c:pt>
                <c:pt idx="5">
                  <c:v>0.10169491525423729</c:v>
                </c:pt>
                <c:pt idx="6">
                  <c:v>0.10169491525423729</c:v>
                </c:pt>
                <c:pt idx="7">
                  <c:v>0.11864406779661017</c:v>
                </c:pt>
                <c:pt idx="8">
                  <c:v>0.16949152542372881</c:v>
                </c:pt>
                <c:pt idx="9">
                  <c:v>0.19774011299435029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B8-4A62-A3E1-02ABE9FEC8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86103056"/>
        <c:axId val="1686111216"/>
      </c:barChart>
      <c:catAx>
        <c:axId val="16861030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86111216"/>
        <c:crosses val="autoZero"/>
        <c:auto val="1"/>
        <c:lblAlgn val="ctr"/>
        <c:lblOffset val="100"/>
        <c:noMultiLvlLbl val="0"/>
      </c:catAx>
      <c:valAx>
        <c:axId val="1686111216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686103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Those who chose </a:t>
            </a:r>
            <a:r>
              <a:rPr lang="en-US" altLang="zh-CN" sz="1400" b="1" i="0" u="none" strike="noStrike" kern="1200" spc="0" baseline="0" dirty="0">
                <a:solidFill>
                  <a:srgbClr val="046A38"/>
                </a:solidFill>
              </a:rPr>
              <a:t>Design</a:t>
            </a: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 as </a:t>
            </a:r>
          </a:p>
          <a:p>
            <a:pPr>
              <a:defRPr/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Top 3 KBFs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info'!$F$75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info'!$E$76:$E$82</c:f>
              <c:strCache>
                <c:ptCount val="7"/>
                <c:pt idx="0">
                  <c:v>Flat Screen</c:v>
                </c:pt>
                <c:pt idx="1">
                  <c:v>Size</c:v>
                </c:pt>
                <c:pt idx="2">
                  <c:v>Thickness</c:v>
                </c:pt>
                <c:pt idx="3">
                  <c:v>Weight</c:v>
                </c:pt>
                <c:pt idx="4">
                  <c:v>Color</c:v>
                </c:pt>
                <c:pt idx="5">
                  <c:v>Camera Design (Back design around Camera)</c:v>
                </c:pt>
                <c:pt idx="6">
                  <c:v>Touch &amp; Feel</c:v>
                </c:pt>
              </c:strCache>
            </c:strRef>
          </c:cat>
          <c:val>
            <c:numRef>
              <c:f>'K13 buyers info'!$F$76:$F$82</c:f>
              <c:numCache>
                <c:formatCode>0%</c:formatCode>
                <c:ptCount val="7"/>
                <c:pt idx="0">
                  <c:v>5.8823529411764705E-2</c:v>
                </c:pt>
                <c:pt idx="1">
                  <c:v>5.8823529411764705E-2</c:v>
                </c:pt>
                <c:pt idx="2">
                  <c:v>8.8235294117647065E-2</c:v>
                </c:pt>
                <c:pt idx="3">
                  <c:v>8.8235294117647065E-2</c:v>
                </c:pt>
                <c:pt idx="4">
                  <c:v>0.17647058823529413</c:v>
                </c:pt>
                <c:pt idx="5">
                  <c:v>0.23529411764705882</c:v>
                </c:pt>
                <c:pt idx="6">
                  <c:v>0.29411764705882354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80-4116-AFB8-4D2729454D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23819024"/>
        <c:axId val="1742366496"/>
      </c:barChart>
      <c:catAx>
        <c:axId val="13238190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42366496"/>
        <c:crosses val="autoZero"/>
        <c:auto val="1"/>
        <c:lblAlgn val="ctr"/>
        <c:lblOffset val="100"/>
        <c:noMultiLvlLbl val="0"/>
      </c:catAx>
      <c:valAx>
        <c:axId val="1742366496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323819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46A38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Those who chose </a:t>
            </a:r>
            <a:r>
              <a:rPr lang="en-US" altLang="zh-CN" sz="1400" b="1" i="0" u="none" strike="noStrike" kern="1200" spc="0" baseline="0" dirty="0">
                <a:solidFill>
                  <a:srgbClr val="046A38"/>
                </a:solidFill>
              </a:rPr>
              <a:t>Durability  </a:t>
            </a: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as Top 3 KBFs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46A38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info'!$B$119</c:f>
              <c:strCache>
                <c:ptCount val="1"/>
                <c:pt idx="0">
                  <c:v>Durability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info'!$A$120:$A$122</c:f>
              <c:strCache>
                <c:ptCount val="3"/>
                <c:pt idx="0">
                  <c:v>IP 65 certification - Water Proof</c:v>
                </c:pt>
                <c:pt idx="1">
                  <c:v>MIL-STD-810H Military Grade Durability Certification</c:v>
                </c:pt>
                <c:pt idx="2">
                  <c:v>5 years of Battery lifecycle</c:v>
                </c:pt>
              </c:strCache>
            </c:strRef>
          </c:cat>
          <c:val>
            <c:numRef>
              <c:f>'K13 buyers info'!$B$120:$B$122</c:f>
              <c:numCache>
                <c:formatCode>0%</c:formatCode>
                <c:ptCount val="3"/>
                <c:pt idx="0">
                  <c:v>0.2</c:v>
                </c:pt>
                <c:pt idx="1">
                  <c:v>0.32</c:v>
                </c:pt>
                <c:pt idx="2">
                  <c:v>0.48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B40-4310-AC70-4BB0D5D513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86105936"/>
        <c:axId val="1686107376"/>
      </c:barChart>
      <c:catAx>
        <c:axId val="16861059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86107376"/>
        <c:crosses val="autoZero"/>
        <c:auto val="1"/>
        <c:lblAlgn val="ctr"/>
        <c:lblOffset val="100"/>
        <c:noMultiLvlLbl val="0"/>
      </c:catAx>
      <c:valAx>
        <c:axId val="1686107376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686105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46A38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Those who chose </a:t>
            </a:r>
            <a:r>
              <a:rPr lang="en-US" altLang="zh-CN" sz="1400" b="1" i="0" u="none" strike="noStrike" kern="1200" spc="0" baseline="0" dirty="0">
                <a:solidFill>
                  <a:srgbClr val="046A38"/>
                </a:solidFill>
              </a:rPr>
              <a:t>Performance</a:t>
            </a: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 as </a:t>
            </a:r>
          </a:p>
          <a:p>
            <a:pPr>
              <a:defRPr/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Top 3 KBFs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47664697581573479"/>
          <c:y val="0.42591050976505512"/>
          <c:w val="0.45111712399819071"/>
          <c:h val="0.4932157528378172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'K13 buyers info'!$B$112</c:f>
              <c:strCache>
                <c:ptCount val="1"/>
                <c:pt idx="0">
                  <c:v>Performance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dLbl>
              <c:idx val="4"/>
              <c:layout>
                <c:manualLayout>
                  <c:x val="-1.3417866503107206E-16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14A-4918-B34B-D35E8D0B326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info'!$A$113:$A$117</c:f>
              <c:strCache>
                <c:ptCount val="5"/>
                <c:pt idx="0">
                  <c:v>Dedicated Antenna for Lag Free Gaming</c:v>
                </c:pt>
                <c:pt idx="1">
                  <c:v>6.67" 120 Hz Amoled DIsplay</c:v>
                </c:pt>
                <c:pt idx="2">
                  <c:v>80W fast charging</c:v>
                </c:pt>
                <c:pt idx="3">
                  <c:v>7000 mAh Big Battery</c:v>
                </c:pt>
                <c:pt idx="4">
                  <c:v>Qualcomm Snapdragon 6 Gen 4</c:v>
                </c:pt>
              </c:strCache>
            </c:strRef>
          </c:cat>
          <c:val>
            <c:numRef>
              <c:f>'K13 buyers info'!$B$113:$B$117</c:f>
              <c:numCache>
                <c:formatCode>0%</c:formatCode>
                <c:ptCount val="5"/>
                <c:pt idx="0">
                  <c:v>8.3333333333333329E-2</c:v>
                </c:pt>
                <c:pt idx="1">
                  <c:v>0.16666666666666666</c:v>
                </c:pt>
                <c:pt idx="2">
                  <c:v>0.16666666666666666</c:v>
                </c:pt>
                <c:pt idx="3">
                  <c:v>0.25</c:v>
                </c:pt>
                <c:pt idx="4">
                  <c:v>0.33333333333333331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4A-4918-B34B-D35E8D0B32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24480944"/>
        <c:axId val="1324461744"/>
      </c:barChart>
      <c:catAx>
        <c:axId val="1324480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24461744"/>
        <c:crosses val="autoZero"/>
        <c:auto val="1"/>
        <c:lblAlgn val="ctr"/>
        <c:lblOffset val="100"/>
        <c:noMultiLvlLbl val="0"/>
      </c:catAx>
      <c:valAx>
        <c:axId val="132446174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32448094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rgbClr val="046A38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Those who chose </a:t>
            </a:r>
            <a:r>
              <a:rPr lang="en-US" altLang="zh-CN" sz="1400" b="1" i="0" u="none" strike="noStrike" kern="1200" spc="0" baseline="0" dirty="0">
                <a:solidFill>
                  <a:srgbClr val="046A38"/>
                </a:solidFill>
              </a:rPr>
              <a:t>Camera</a:t>
            </a: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 as</a:t>
            </a:r>
          </a:p>
          <a:p>
            <a:pPr>
              <a:defRPr/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Top 3 KBFs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info'!$B$106</c:f>
              <c:strCache>
                <c:ptCount val="1"/>
                <c:pt idx="0">
                  <c:v>Camera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info'!$A$107:$A$110</c:f>
              <c:strCache>
                <c:ptCount val="4"/>
                <c:pt idx="0">
                  <c:v>Other (Please specify) - Clearity</c:v>
                </c:pt>
                <c:pt idx="1">
                  <c:v>EIS Technology in Camera</c:v>
                </c:pt>
                <c:pt idx="2">
                  <c:v>16MP Front Camera</c:v>
                </c:pt>
                <c:pt idx="3">
                  <c:v>50M Main camera</c:v>
                </c:pt>
              </c:strCache>
            </c:strRef>
          </c:cat>
          <c:val>
            <c:numRef>
              <c:f>'K13 buyers info'!$B$107:$B$110</c:f>
              <c:numCache>
                <c:formatCode>0%</c:formatCode>
                <c:ptCount val="4"/>
                <c:pt idx="0">
                  <c:v>2.7777777777777776E-2</c:v>
                </c:pt>
                <c:pt idx="1">
                  <c:v>0.22222222222222221</c:v>
                </c:pt>
                <c:pt idx="2">
                  <c:v>0.25</c:v>
                </c:pt>
                <c:pt idx="3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6A-4491-B207-90920A2AFE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24464624"/>
        <c:axId val="1324475664"/>
      </c:barChart>
      <c:catAx>
        <c:axId val="13244646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24475664"/>
        <c:crosses val="autoZero"/>
        <c:auto val="1"/>
        <c:lblAlgn val="ctr"/>
        <c:lblOffset val="100"/>
        <c:noMultiLvlLbl val="0"/>
      </c:catAx>
      <c:valAx>
        <c:axId val="132447566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324464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46A38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r>
              <a:rPr lang="en-IN" altLang="zh-CN" b="0" dirty="0">
                <a:solidFill>
                  <a:srgbClr val="046A38"/>
                </a:solidFill>
              </a:rPr>
              <a:t>KBFs /Top </a:t>
            </a:r>
            <a:r>
              <a:rPr lang="en-IN" altLang="zh-CN" b="1" dirty="0">
                <a:solidFill>
                  <a:srgbClr val="046A38"/>
                </a:solidFill>
              </a:rPr>
              <a:t>3 things looking in a Phone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46A38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info'!$F$2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info'!$E$3:$E$11</c:f>
              <c:strCache>
                <c:ptCount val="9"/>
                <c:pt idx="0">
                  <c:v>Promotional activity (Trade-in/discount/gift)</c:v>
                </c:pt>
                <c:pt idx="1">
                  <c:v>After sales service</c:v>
                </c:pt>
                <c:pt idx="2">
                  <c:v>Gaming experience</c:v>
                </c:pt>
                <c:pt idx="3">
                  <c:v>Appearance/ Design</c:v>
                </c:pt>
                <c:pt idx="4">
                  <c:v>Brand</c:v>
                </c:pt>
                <c:pt idx="5">
                  <c:v>Operating system</c:v>
                </c:pt>
                <c:pt idx="6">
                  <c:v>Product specifications</c:v>
                </c:pt>
                <c:pt idx="7">
                  <c:v>Photo quality/ Photo taking experience</c:v>
                </c:pt>
                <c:pt idx="8">
                  <c:v>Price</c:v>
                </c:pt>
              </c:strCache>
            </c:strRef>
          </c:cat>
          <c:val>
            <c:numRef>
              <c:f>'K13 buyers info'!$F$3:$F$11</c:f>
              <c:numCache>
                <c:formatCode>0%</c:formatCode>
                <c:ptCount val="9"/>
                <c:pt idx="0">
                  <c:v>1.1299435028248588E-2</c:v>
                </c:pt>
                <c:pt idx="1">
                  <c:v>5.0847457627118647E-2</c:v>
                </c:pt>
                <c:pt idx="2">
                  <c:v>0.10169491525423729</c:v>
                </c:pt>
                <c:pt idx="3">
                  <c:v>0.10734463276836158</c:v>
                </c:pt>
                <c:pt idx="4">
                  <c:v>0.11299435028248588</c:v>
                </c:pt>
                <c:pt idx="5">
                  <c:v>0.11864406779661017</c:v>
                </c:pt>
                <c:pt idx="6">
                  <c:v>0.12994350282485875</c:v>
                </c:pt>
                <c:pt idx="7">
                  <c:v>0.1807909604519774</c:v>
                </c:pt>
                <c:pt idx="8">
                  <c:v>0.1864406779661017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EA-4350-858E-BE079736AD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729169008"/>
        <c:axId val="1729170448"/>
      </c:barChart>
      <c:catAx>
        <c:axId val="17291690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29170448"/>
        <c:crosses val="autoZero"/>
        <c:auto val="1"/>
        <c:lblAlgn val="ctr"/>
        <c:lblOffset val="100"/>
        <c:noMultiLvlLbl val="0"/>
      </c:catAx>
      <c:valAx>
        <c:axId val="1729170448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729169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b="1" dirty="0">
                <a:solidFill>
                  <a:srgbClr val="046A38"/>
                </a:solidFill>
              </a:rPr>
              <a:t>Top 3 reasons for rejecting that other smartphone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info'!$F$127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info'!$E$128:$E$138</c:f>
              <c:strCache>
                <c:ptCount val="11"/>
                <c:pt idx="0">
                  <c:v>Price</c:v>
                </c:pt>
                <c:pt idx="1">
                  <c:v>Display</c:v>
                </c:pt>
                <c:pt idx="2">
                  <c:v>Delivery time was too long</c:v>
                </c:pt>
                <c:pt idx="3">
                  <c:v>Unreliable after sales service</c:v>
                </c:pt>
                <c:pt idx="4">
                  <c:v>Brand is not premium</c:v>
                </c:pt>
                <c:pt idx="5">
                  <c:v>Not value for money / Too Expensive</c:v>
                </c:pt>
                <c:pt idx="6">
                  <c:v>Lack of trust on brand</c:v>
                </c:pt>
                <c:pt idx="7">
                  <c:v>Stock issue (preferred color/memory option not available)</c:v>
                </c:pt>
                <c:pt idx="8">
                  <c:v>Did not like the processor</c:v>
                </c:pt>
                <c:pt idx="9">
                  <c:v>Photo capturing quality is not good</c:v>
                </c:pt>
                <c:pt idx="10">
                  <c:v>Product hardware/ specs are not good</c:v>
                </c:pt>
              </c:strCache>
            </c:strRef>
          </c:cat>
          <c:val>
            <c:numRef>
              <c:f>'K13 buyers info'!$F$128:$F$138</c:f>
              <c:numCache>
                <c:formatCode>0%</c:formatCode>
                <c:ptCount val="11"/>
                <c:pt idx="0">
                  <c:v>1.1235955056179775E-2</c:v>
                </c:pt>
                <c:pt idx="1">
                  <c:v>1.1235955056179775E-2</c:v>
                </c:pt>
                <c:pt idx="2">
                  <c:v>3.3707865168539325E-2</c:v>
                </c:pt>
                <c:pt idx="3">
                  <c:v>4.49438202247191E-2</c:v>
                </c:pt>
                <c:pt idx="4">
                  <c:v>7.8651685393258425E-2</c:v>
                </c:pt>
                <c:pt idx="5">
                  <c:v>0.10112359550561797</c:v>
                </c:pt>
                <c:pt idx="6">
                  <c:v>0.11235955056179775</c:v>
                </c:pt>
                <c:pt idx="7">
                  <c:v>0.11235955056179775</c:v>
                </c:pt>
                <c:pt idx="8">
                  <c:v>0.1348314606741573</c:v>
                </c:pt>
                <c:pt idx="9">
                  <c:v>0.15730337078651685</c:v>
                </c:pt>
                <c:pt idx="10">
                  <c:v>0.20224719101123595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8A-44A8-B675-D0BE714C77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742363136"/>
        <c:axId val="1742364096"/>
      </c:barChart>
      <c:catAx>
        <c:axId val="17423631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42364096"/>
        <c:crosses val="autoZero"/>
        <c:auto val="1"/>
        <c:lblAlgn val="ctr"/>
        <c:lblOffset val="100"/>
        <c:noMultiLvlLbl val="0"/>
      </c:catAx>
      <c:valAx>
        <c:axId val="1742364096"/>
        <c:scaling>
          <c:orientation val="minMax"/>
        </c:scaling>
        <c:delete val="0"/>
        <c:axPos val="b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42363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altLang="zh-CN" b="1">
                <a:solidFill>
                  <a:srgbClr val="046A38"/>
                </a:solidFill>
              </a:rPr>
              <a:t>Education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'Basic Info'!$H$97:$H$102</c:f>
              <c:strCache>
                <c:ptCount val="6"/>
                <c:pt idx="0">
                  <c:v>Refuse to answer</c:v>
                </c:pt>
                <c:pt idx="1">
                  <c:v>Doctorate (PhD)</c:v>
                </c:pt>
                <c:pt idx="2">
                  <c:v>Professional Degree (CA, LLB, MBBS etc)</c:v>
                </c:pt>
                <c:pt idx="3">
                  <c:v>Post graduate</c:v>
                </c:pt>
                <c:pt idx="4">
                  <c:v>Non graduate</c:v>
                </c:pt>
                <c:pt idx="5">
                  <c:v>Graduate</c:v>
                </c:pt>
              </c:strCache>
            </c:strRef>
          </c:cat>
          <c:val>
            <c:numRef>
              <c:f>'Basic Info'!$I$97:$I$102</c:f>
              <c:numCache>
                <c:formatCode>0%</c:formatCode>
                <c:ptCount val="6"/>
                <c:pt idx="0">
                  <c:v>7.5983717774762552E-2</c:v>
                </c:pt>
                <c:pt idx="1">
                  <c:v>5.4274084124830389E-3</c:v>
                </c:pt>
                <c:pt idx="2">
                  <c:v>3.0529172320217096E-2</c:v>
                </c:pt>
                <c:pt idx="3">
                  <c:v>0.13704206241519673</c:v>
                </c:pt>
                <c:pt idx="4">
                  <c:v>0.2937584803256445</c:v>
                </c:pt>
                <c:pt idx="5">
                  <c:v>0.45725915875169604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77-4B22-8782-45D62A69B3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45185664"/>
        <c:axId val="245186144"/>
      </c:barChart>
      <c:catAx>
        <c:axId val="2451856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45186144"/>
        <c:crosses val="autoZero"/>
        <c:auto val="1"/>
        <c:lblAlgn val="ctr"/>
        <c:lblOffset val="100"/>
        <c:noMultiLvlLbl val="0"/>
      </c:catAx>
      <c:valAx>
        <c:axId val="24518614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245185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r>
              <a:rPr lang="en-US" altLang="zh-CN" b="1" dirty="0">
                <a:solidFill>
                  <a:srgbClr val="046A38"/>
                </a:solidFill>
              </a:rPr>
              <a:t>Top 3 things which you "liked" after 4 days+ of usage of Oppo K13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46A38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info'!$F$145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info'!$E$146:$E$155</c:f>
              <c:strCache>
                <c:ptCount val="10"/>
                <c:pt idx="0">
                  <c:v>Durability</c:v>
                </c:pt>
                <c:pt idx="1">
                  <c:v>Dedicated Gaming Antenna</c:v>
                </c:pt>
                <c:pt idx="2">
                  <c:v>Design</c:v>
                </c:pt>
                <c:pt idx="3">
                  <c:v>VC cooling</c:v>
                </c:pt>
                <c:pt idx="4">
                  <c:v>Display (Resolution, Size, Brightness)</c:v>
                </c:pt>
                <c:pt idx="5">
                  <c:v>Camera</c:v>
                </c:pt>
                <c:pt idx="6">
                  <c:v>Price / Value for money</c:v>
                </c:pt>
                <c:pt idx="7">
                  <c:v>Battery</c:v>
                </c:pt>
                <c:pt idx="8">
                  <c:v>Performance (Network, Processor etc.)</c:v>
                </c:pt>
                <c:pt idx="9">
                  <c:v>Fast Charging</c:v>
                </c:pt>
              </c:strCache>
            </c:strRef>
          </c:cat>
          <c:val>
            <c:numRef>
              <c:f>'K13 buyers info'!$F$146:$F$155</c:f>
              <c:numCache>
                <c:formatCode>0%</c:formatCode>
                <c:ptCount val="10"/>
                <c:pt idx="0">
                  <c:v>0.05</c:v>
                </c:pt>
                <c:pt idx="1">
                  <c:v>0.05</c:v>
                </c:pt>
                <c:pt idx="2">
                  <c:v>5.8333333333333334E-2</c:v>
                </c:pt>
                <c:pt idx="3">
                  <c:v>5.8333333333333334E-2</c:v>
                </c:pt>
                <c:pt idx="4">
                  <c:v>0.1</c:v>
                </c:pt>
                <c:pt idx="5">
                  <c:v>0.11666666666666667</c:v>
                </c:pt>
                <c:pt idx="6">
                  <c:v>0.11666666666666667</c:v>
                </c:pt>
                <c:pt idx="7">
                  <c:v>0.14166666666666666</c:v>
                </c:pt>
                <c:pt idx="8">
                  <c:v>0.15</c:v>
                </c:pt>
                <c:pt idx="9">
                  <c:v>0.15833333333333333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B7-466C-8AB5-CE14465030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23823344"/>
        <c:axId val="1666197088"/>
      </c:barChart>
      <c:catAx>
        <c:axId val="13238233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66197088"/>
        <c:crosses val="autoZero"/>
        <c:auto val="1"/>
        <c:lblAlgn val="ctr"/>
        <c:lblOffset val="100"/>
        <c:noMultiLvlLbl val="0"/>
      </c:catAx>
      <c:valAx>
        <c:axId val="1666197088"/>
        <c:scaling>
          <c:orientation val="minMax"/>
        </c:scaling>
        <c:delete val="0"/>
        <c:axPos val="b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23823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b="1">
                <a:solidFill>
                  <a:srgbClr val="046A38"/>
                </a:solidFill>
              </a:rPr>
              <a:t>Top 3 things which you "disliked" after 4 days+ of usage of Oppo K13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info'!$F$158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info'!$E$159:$E$168</c:f>
              <c:strCache>
                <c:ptCount val="10"/>
                <c:pt idx="0">
                  <c:v>Price / Value for money</c:v>
                </c:pt>
                <c:pt idx="1">
                  <c:v>Fast Charging</c:v>
                </c:pt>
                <c:pt idx="2">
                  <c:v>Performance (Network, Processor etc.)</c:v>
                </c:pt>
                <c:pt idx="3">
                  <c:v>Battery</c:v>
                </c:pt>
                <c:pt idx="4">
                  <c:v>Design</c:v>
                </c:pt>
                <c:pt idx="5">
                  <c:v>Durability</c:v>
                </c:pt>
                <c:pt idx="6">
                  <c:v>VC cooling</c:v>
                </c:pt>
                <c:pt idx="7">
                  <c:v>Display (Resolution, Size, Brightness)</c:v>
                </c:pt>
                <c:pt idx="8">
                  <c:v>Camera</c:v>
                </c:pt>
                <c:pt idx="9">
                  <c:v>Dedicated Gaming Antenna</c:v>
                </c:pt>
              </c:strCache>
            </c:strRef>
          </c:cat>
          <c:val>
            <c:numRef>
              <c:f>'K13 buyers info'!$F$159:$F$168</c:f>
              <c:numCache>
                <c:formatCode>0%</c:formatCode>
                <c:ptCount val="10"/>
                <c:pt idx="0">
                  <c:v>4.4247787610619468E-2</c:v>
                </c:pt>
                <c:pt idx="1">
                  <c:v>6.1946902654867256E-2</c:v>
                </c:pt>
                <c:pt idx="2">
                  <c:v>7.0796460176991149E-2</c:v>
                </c:pt>
                <c:pt idx="3">
                  <c:v>7.9646017699115043E-2</c:v>
                </c:pt>
                <c:pt idx="4">
                  <c:v>9.7345132743362831E-2</c:v>
                </c:pt>
                <c:pt idx="5">
                  <c:v>9.7345132743362831E-2</c:v>
                </c:pt>
                <c:pt idx="6">
                  <c:v>0.11504424778761062</c:v>
                </c:pt>
                <c:pt idx="7">
                  <c:v>0.12389380530973451</c:v>
                </c:pt>
                <c:pt idx="8">
                  <c:v>0.15044247787610621</c:v>
                </c:pt>
                <c:pt idx="9">
                  <c:v>0.15929203539823009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C9-4757-8C5B-5A1EA354D1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801816544"/>
        <c:axId val="1801814144"/>
      </c:barChart>
      <c:catAx>
        <c:axId val="18018165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01814144"/>
        <c:crosses val="autoZero"/>
        <c:auto val="1"/>
        <c:lblAlgn val="ctr"/>
        <c:lblOffset val="100"/>
        <c:noMultiLvlLbl val="0"/>
      </c:catAx>
      <c:valAx>
        <c:axId val="180181414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801816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altLang="zh-CN" sz="1400" b="0" i="0" u="none" strike="noStrike" baseline="0" dirty="0">
                <a:solidFill>
                  <a:srgbClr val="046A38"/>
                </a:solidFill>
                <a:effectLst/>
              </a:rPr>
              <a:t>Top 3 Product Specifications KBF</a:t>
            </a:r>
            <a:r>
              <a:rPr lang="en-IN" altLang="zh-CN" sz="1400" b="0" i="0" u="none" strike="noStrike" baseline="0" dirty="0">
                <a:solidFill>
                  <a:srgbClr val="046A38"/>
                </a:solidFill>
              </a:rPr>
              <a:t> </a:t>
            </a:r>
            <a:endParaRPr lang="en-IN" altLang="zh-CN" dirty="0">
              <a:solidFill>
                <a:srgbClr val="046A38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 alt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Sheet5!$E$14:$E$26</c:f>
              <c:strCache>
                <c:ptCount val="13"/>
                <c:pt idx="0">
                  <c:v>Screen Size</c:v>
                </c:pt>
                <c:pt idx="1">
                  <c:v>AI features</c:v>
                </c:pt>
                <c:pt idx="2">
                  <c:v>IP Rating</c:v>
                </c:pt>
                <c:pt idx="3">
                  <c:v>Network Performance (Dedicated Antenna)</c:v>
                </c:pt>
                <c:pt idx="4">
                  <c:v>Cooling Technology</c:v>
                </c:pt>
                <c:pt idx="5">
                  <c:v>Durability / Phone toughness</c:v>
                </c:pt>
                <c:pt idx="6">
                  <c:v>ROM/ Storage</c:v>
                </c:pt>
                <c:pt idx="7">
                  <c:v>Charging Speed</c:v>
                </c:pt>
                <c:pt idx="8">
                  <c:v>RAM/ Running Memory</c:v>
                </c:pt>
                <c:pt idx="9">
                  <c:v>Display Quality</c:v>
                </c:pt>
                <c:pt idx="10">
                  <c:v>Battery size/ Backup</c:v>
                </c:pt>
                <c:pt idx="11">
                  <c:v>Camera</c:v>
                </c:pt>
                <c:pt idx="12">
                  <c:v>Processor</c:v>
                </c:pt>
              </c:strCache>
            </c:strRef>
          </c:cat>
          <c:val>
            <c:numRef>
              <c:f>Sheet5!$F$14:$F$26</c:f>
              <c:numCache>
                <c:formatCode>0%</c:formatCode>
                <c:ptCount val="13"/>
                <c:pt idx="0">
                  <c:v>1.7621145374449341E-2</c:v>
                </c:pt>
                <c:pt idx="1">
                  <c:v>2.2026431718061675E-2</c:v>
                </c:pt>
                <c:pt idx="2">
                  <c:v>2.2026431718061675E-2</c:v>
                </c:pt>
                <c:pt idx="3">
                  <c:v>2.4229074889867842E-2</c:v>
                </c:pt>
                <c:pt idx="4">
                  <c:v>2.4229074889867842E-2</c:v>
                </c:pt>
                <c:pt idx="5">
                  <c:v>4.8458149779735685E-2</c:v>
                </c:pt>
                <c:pt idx="6">
                  <c:v>6.1674008810572688E-2</c:v>
                </c:pt>
                <c:pt idx="7">
                  <c:v>7.4889867841409691E-2</c:v>
                </c:pt>
                <c:pt idx="8">
                  <c:v>8.590308370044053E-2</c:v>
                </c:pt>
                <c:pt idx="9">
                  <c:v>0.11674008810572688</c:v>
                </c:pt>
                <c:pt idx="10">
                  <c:v>0.14317180616740088</c:v>
                </c:pt>
                <c:pt idx="11">
                  <c:v>0.16519823788546256</c:v>
                </c:pt>
                <c:pt idx="12">
                  <c:v>0.19383259911894274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B2D-437B-8051-C58982F2DC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589167328"/>
        <c:axId val="1589149568"/>
      </c:barChart>
      <c:catAx>
        <c:axId val="15891673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589149568"/>
        <c:crosses val="autoZero"/>
        <c:auto val="1"/>
        <c:lblAlgn val="ctr"/>
        <c:lblOffset val="100"/>
        <c:noMultiLvlLbl val="0"/>
      </c:catAx>
      <c:valAx>
        <c:axId val="1589149568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589167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altLang="zh-CN" dirty="0">
                <a:solidFill>
                  <a:srgbClr val="046A38"/>
                </a:solidFill>
              </a:rPr>
              <a:t>Top 3 Reasons for Purchase by K13 Rejectors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Sheet5!$E$2:$E$10</c:f>
              <c:strCache>
                <c:ptCount val="9"/>
                <c:pt idx="0">
                  <c:v>Promotional activity (Trade-in/discount/gift)</c:v>
                </c:pt>
                <c:pt idx="1">
                  <c:v>After sales service</c:v>
                </c:pt>
                <c:pt idx="2">
                  <c:v>Gaming experience</c:v>
                </c:pt>
                <c:pt idx="3">
                  <c:v>Appearance/ Design</c:v>
                </c:pt>
                <c:pt idx="4">
                  <c:v>Brand</c:v>
                </c:pt>
                <c:pt idx="5">
                  <c:v>Operating system</c:v>
                </c:pt>
                <c:pt idx="6">
                  <c:v>Product specifications</c:v>
                </c:pt>
                <c:pt idx="7">
                  <c:v>Photo quality/ Photo taking experience</c:v>
                </c:pt>
                <c:pt idx="8">
                  <c:v>Price</c:v>
                </c:pt>
              </c:strCache>
            </c:strRef>
          </c:cat>
          <c:val>
            <c:numRef>
              <c:f>Sheet5!$F$2:$F$10</c:f>
              <c:numCache>
                <c:formatCode>0%</c:formatCode>
                <c:ptCount val="9"/>
                <c:pt idx="0">
                  <c:v>1.7543859649122806E-2</c:v>
                </c:pt>
                <c:pt idx="1">
                  <c:v>6.3596491228070179E-2</c:v>
                </c:pt>
                <c:pt idx="2">
                  <c:v>7.8947368421052627E-2</c:v>
                </c:pt>
                <c:pt idx="3">
                  <c:v>8.1140350877192985E-2</c:v>
                </c:pt>
                <c:pt idx="4">
                  <c:v>8.771929824561403E-2</c:v>
                </c:pt>
                <c:pt idx="5">
                  <c:v>0.14035087719298245</c:v>
                </c:pt>
                <c:pt idx="6">
                  <c:v>0.16228070175438597</c:v>
                </c:pt>
                <c:pt idx="7">
                  <c:v>0.16885964912280702</c:v>
                </c:pt>
                <c:pt idx="8">
                  <c:v>0.19956140350877194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19-4CBA-94E6-1DE53E36B2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66192768"/>
        <c:axId val="1670491824"/>
      </c:barChart>
      <c:catAx>
        <c:axId val="16661927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70491824"/>
        <c:crosses val="autoZero"/>
        <c:auto val="1"/>
        <c:lblAlgn val="ctr"/>
        <c:lblOffset val="100"/>
        <c:noMultiLvlLbl val="0"/>
      </c:catAx>
      <c:valAx>
        <c:axId val="167049182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66619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r>
              <a:rPr lang="en-US" altLang="zh-CN" b="0" dirty="0"/>
              <a:t>Top 3 </a:t>
            </a:r>
            <a:r>
              <a:rPr lang="en-US" altLang="zh-CN" b="1" dirty="0"/>
              <a:t>Reasons for Purchase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46A38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info'!$B$94</c:f>
              <c:strCache>
                <c:ptCount val="1"/>
                <c:pt idx="0">
                  <c:v>Top 3 Reasons for Purchase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info'!$A$95:$A$104</c:f>
              <c:strCache>
                <c:ptCount val="10"/>
                <c:pt idx="0">
                  <c:v>Dedicated Gaming Antenna</c:v>
                </c:pt>
                <c:pt idx="1">
                  <c:v>VC cooling</c:v>
                </c:pt>
                <c:pt idx="2">
                  <c:v>Display (Resolution, Size, Brightness)</c:v>
                </c:pt>
                <c:pt idx="3">
                  <c:v>Durability</c:v>
                </c:pt>
                <c:pt idx="4">
                  <c:v>Design</c:v>
                </c:pt>
                <c:pt idx="5">
                  <c:v>Camera</c:v>
                </c:pt>
                <c:pt idx="6">
                  <c:v>Fast charging</c:v>
                </c:pt>
                <c:pt idx="7">
                  <c:v>Performance (Network, Processor etc.)</c:v>
                </c:pt>
                <c:pt idx="8">
                  <c:v>Battery</c:v>
                </c:pt>
                <c:pt idx="9">
                  <c:v>Price / Value for money</c:v>
                </c:pt>
              </c:strCache>
            </c:strRef>
          </c:cat>
          <c:val>
            <c:numRef>
              <c:f>'K13 buyers info'!$B$95:$B$104</c:f>
              <c:numCache>
                <c:formatCode>0%</c:formatCode>
                <c:ptCount val="10"/>
                <c:pt idx="0">
                  <c:v>3.3898305084745763E-2</c:v>
                </c:pt>
                <c:pt idx="1">
                  <c:v>5.0847457627118647E-2</c:v>
                </c:pt>
                <c:pt idx="2">
                  <c:v>5.6497175141242938E-2</c:v>
                </c:pt>
                <c:pt idx="3">
                  <c:v>7.3446327683615822E-2</c:v>
                </c:pt>
                <c:pt idx="4">
                  <c:v>9.6045197740112997E-2</c:v>
                </c:pt>
                <c:pt idx="5">
                  <c:v>0.10169491525423729</c:v>
                </c:pt>
                <c:pt idx="6">
                  <c:v>0.10169491525423729</c:v>
                </c:pt>
                <c:pt idx="7">
                  <c:v>0.11864406779661017</c:v>
                </c:pt>
                <c:pt idx="8">
                  <c:v>0.16949152542372881</c:v>
                </c:pt>
                <c:pt idx="9">
                  <c:v>0.19774011299435029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B8-4A62-A3E1-02ABE9FEC8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86103056"/>
        <c:axId val="1686111216"/>
      </c:barChart>
      <c:catAx>
        <c:axId val="16861030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86111216"/>
        <c:crosses val="autoZero"/>
        <c:auto val="1"/>
        <c:lblAlgn val="ctr"/>
        <c:lblOffset val="100"/>
        <c:noMultiLvlLbl val="0"/>
      </c:catAx>
      <c:valAx>
        <c:axId val="1686111216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686103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Those who chose </a:t>
            </a:r>
            <a:r>
              <a:rPr lang="en-US" altLang="zh-CN" sz="1400" b="1" i="0" u="none" strike="noStrike" kern="1200" spc="0" baseline="0" dirty="0">
                <a:solidFill>
                  <a:srgbClr val="046A38"/>
                </a:solidFill>
              </a:rPr>
              <a:t>Design</a:t>
            </a: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 as </a:t>
            </a:r>
          </a:p>
          <a:p>
            <a:pPr>
              <a:defRPr/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Top 3 KBFs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info'!$F$75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info'!$E$76:$E$82</c:f>
              <c:strCache>
                <c:ptCount val="7"/>
                <c:pt idx="0">
                  <c:v>Flat Screen</c:v>
                </c:pt>
                <c:pt idx="1">
                  <c:v>Size</c:v>
                </c:pt>
                <c:pt idx="2">
                  <c:v>Thickness</c:v>
                </c:pt>
                <c:pt idx="3">
                  <c:v>Weight</c:v>
                </c:pt>
                <c:pt idx="4">
                  <c:v>Color</c:v>
                </c:pt>
                <c:pt idx="5">
                  <c:v>Camera Design (Back design around Camera)</c:v>
                </c:pt>
                <c:pt idx="6">
                  <c:v>Touch &amp; Feel</c:v>
                </c:pt>
              </c:strCache>
            </c:strRef>
          </c:cat>
          <c:val>
            <c:numRef>
              <c:f>'K13 buyers info'!$F$76:$F$82</c:f>
              <c:numCache>
                <c:formatCode>0%</c:formatCode>
                <c:ptCount val="7"/>
                <c:pt idx="0">
                  <c:v>5.8823529411764705E-2</c:v>
                </c:pt>
                <c:pt idx="1">
                  <c:v>5.8823529411764705E-2</c:v>
                </c:pt>
                <c:pt idx="2">
                  <c:v>8.8235294117647065E-2</c:v>
                </c:pt>
                <c:pt idx="3">
                  <c:v>8.8235294117647065E-2</c:v>
                </c:pt>
                <c:pt idx="4">
                  <c:v>0.17647058823529413</c:v>
                </c:pt>
                <c:pt idx="5">
                  <c:v>0.23529411764705882</c:v>
                </c:pt>
                <c:pt idx="6">
                  <c:v>0.29411764705882354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80-4116-AFB8-4D2729454D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23819024"/>
        <c:axId val="1742366496"/>
      </c:barChart>
      <c:catAx>
        <c:axId val="13238190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42366496"/>
        <c:crosses val="autoZero"/>
        <c:auto val="1"/>
        <c:lblAlgn val="ctr"/>
        <c:lblOffset val="100"/>
        <c:noMultiLvlLbl val="0"/>
      </c:catAx>
      <c:valAx>
        <c:axId val="1742366496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323819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46A38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Those who chose </a:t>
            </a:r>
            <a:r>
              <a:rPr lang="en-US" altLang="zh-CN" sz="1400" b="1" i="0" u="none" strike="noStrike" kern="1200" spc="0" baseline="0" dirty="0">
                <a:solidFill>
                  <a:srgbClr val="046A38"/>
                </a:solidFill>
              </a:rPr>
              <a:t>Durability  </a:t>
            </a: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as Top 3 KBFs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46A38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info'!$B$119</c:f>
              <c:strCache>
                <c:ptCount val="1"/>
                <c:pt idx="0">
                  <c:v>Durability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info'!$A$120:$A$122</c:f>
              <c:strCache>
                <c:ptCount val="3"/>
                <c:pt idx="0">
                  <c:v>IP 65 certification - Water Proof</c:v>
                </c:pt>
                <c:pt idx="1">
                  <c:v>MIL-STD-810H Military Grade Durability Certification</c:v>
                </c:pt>
                <c:pt idx="2">
                  <c:v>5 years of Battery lifecycle</c:v>
                </c:pt>
              </c:strCache>
            </c:strRef>
          </c:cat>
          <c:val>
            <c:numRef>
              <c:f>'K13 buyers info'!$B$120:$B$122</c:f>
              <c:numCache>
                <c:formatCode>0%</c:formatCode>
                <c:ptCount val="3"/>
                <c:pt idx="0">
                  <c:v>0.2</c:v>
                </c:pt>
                <c:pt idx="1">
                  <c:v>0.32</c:v>
                </c:pt>
                <c:pt idx="2">
                  <c:v>0.48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B40-4310-AC70-4BB0D5D513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86105936"/>
        <c:axId val="1686107376"/>
      </c:barChart>
      <c:catAx>
        <c:axId val="16861059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86107376"/>
        <c:crosses val="autoZero"/>
        <c:auto val="1"/>
        <c:lblAlgn val="ctr"/>
        <c:lblOffset val="100"/>
        <c:noMultiLvlLbl val="0"/>
      </c:catAx>
      <c:valAx>
        <c:axId val="1686107376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686105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46A38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Those who chose </a:t>
            </a:r>
            <a:r>
              <a:rPr lang="en-US" altLang="zh-CN" sz="1400" b="1" i="0" u="none" strike="noStrike" kern="1200" spc="0" baseline="0" dirty="0">
                <a:solidFill>
                  <a:srgbClr val="046A38"/>
                </a:solidFill>
              </a:rPr>
              <a:t>Performance</a:t>
            </a: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 as </a:t>
            </a:r>
          </a:p>
          <a:p>
            <a:pPr>
              <a:defRPr/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Top 3 KBFs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47664697581573479"/>
          <c:y val="0.42591050976505512"/>
          <c:w val="0.45111712399819071"/>
          <c:h val="0.4932157528378172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'K13 buyers info'!$B$112</c:f>
              <c:strCache>
                <c:ptCount val="1"/>
                <c:pt idx="0">
                  <c:v>Performance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dLbl>
              <c:idx val="4"/>
              <c:layout>
                <c:manualLayout>
                  <c:x val="-1.3417866503107206E-16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14A-4918-B34B-D35E8D0B326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info'!$A$113:$A$117</c:f>
              <c:strCache>
                <c:ptCount val="5"/>
                <c:pt idx="0">
                  <c:v>Dedicated Antenna for Lag Free Gaming</c:v>
                </c:pt>
                <c:pt idx="1">
                  <c:v>6.67" 120 Hz Amoled DIsplay</c:v>
                </c:pt>
                <c:pt idx="2">
                  <c:v>80W fast charging</c:v>
                </c:pt>
                <c:pt idx="3">
                  <c:v>7000 mAh Big Battery</c:v>
                </c:pt>
                <c:pt idx="4">
                  <c:v>Qualcomm Snapdragon 6 Gen 4</c:v>
                </c:pt>
              </c:strCache>
            </c:strRef>
          </c:cat>
          <c:val>
            <c:numRef>
              <c:f>'K13 buyers info'!$B$113:$B$117</c:f>
              <c:numCache>
                <c:formatCode>0%</c:formatCode>
                <c:ptCount val="5"/>
                <c:pt idx="0">
                  <c:v>8.3333333333333329E-2</c:v>
                </c:pt>
                <c:pt idx="1">
                  <c:v>0.16666666666666666</c:v>
                </c:pt>
                <c:pt idx="2">
                  <c:v>0.16666666666666666</c:v>
                </c:pt>
                <c:pt idx="3">
                  <c:v>0.25</c:v>
                </c:pt>
                <c:pt idx="4">
                  <c:v>0.33333333333333331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4A-4918-B34B-D35E8D0B32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24480944"/>
        <c:axId val="1324461744"/>
      </c:barChart>
      <c:catAx>
        <c:axId val="1324480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24461744"/>
        <c:crosses val="autoZero"/>
        <c:auto val="1"/>
        <c:lblAlgn val="ctr"/>
        <c:lblOffset val="100"/>
        <c:noMultiLvlLbl val="0"/>
      </c:catAx>
      <c:valAx>
        <c:axId val="132446174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32448094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rgbClr val="046A38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Those who chose </a:t>
            </a:r>
            <a:r>
              <a:rPr lang="en-US" altLang="zh-CN" sz="1400" b="1" i="0" u="none" strike="noStrike" kern="1200" spc="0" baseline="0" dirty="0">
                <a:solidFill>
                  <a:srgbClr val="046A38"/>
                </a:solidFill>
              </a:rPr>
              <a:t>Camera</a:t>
            </a: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 as</a:t>
            </a:r>
          </a:p>
          <a:p>
            <a:pPr>
              <a:defRPr/>
            </a:pPr>
            <a:r>
              <a:rPr lang="en-US" altLang="zh-CN" sz="1400" b="0" i="0" u="none" strike="noStrike" kern="1200" spc="0" baseline="0" dirty="0">
                <a:solidFill>
                  <a:srgbClr val="046A38"/>
                </a:solidFill>
              </a:rPr>
              <a:t>Top 3 KBFs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info'!$B$106</c:f>
              <c:strCache>
                <c:ptCount val="1"/>
                <c:pt idx="0">
                  <c:v>Camera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info'!$A$107:$A$110</c:f>
              <c:strCache>
                <c:ptCount val="4"/>
                <c:pt idx="0">
                  <c:v>Other (Please specify) - Clearity</c:v>
                </c:pt>
                <c:pt idx="1">
                  <c:v>EIS Technology in Camera</c:v>
                </c:pt>
                <c:pt idx="2">
                  <c:v>16MP Front Camera</c:v>
                </c:pt>
                <c:pt idx="3">
                  <c:v>50M Main camera</c:v>
                </c:pt>
              </c:strCache>
            </c:strRef>
          </c:cat>
          <c:val>
            <c:numRef>
              <c:f>'K13 buyers info'!$B$107:$B$110</c:f>
              <c:numCache>
                <c:formatCode>0%</c:formatCode>
                <c:ptCount val="4"/>
                <c:pt idx="0">
                  <c:v>2.7777777777777776E-2</c:v>
                </c:pt>
                <c:pt idx="1">
                  <c:v>0.22222222222222221</c:v>
                </c:pt>
                <c:pt idx="2">
                  <c:v>0.25</c:v>
                </c:pt>
                <c:pt idx="3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6A-4491-B207-90920A2AFE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24464624"/>
        <c:axId val="1324475664"/>
      </c:barChart>
      <c:catAx>
        <c:axId val="13244646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24475664"/>
        <c:crosses val="autoZero"/>
        <c:auto val="1"/>
        <c:lblAlgn val="ctr"/>
        <c:lblOffset val="100"/>
        <c:noMultiLvlLbl val="0"/>
      </c:catAx>
      <c:valAx>
        <c:axId val="132447566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324464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46A38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r>
              <a:rPr lang="en-IN" altLang="zh-CN" b="0" dirty="0">
                <a:solidFill>
                  <a:srgbClr val="046A38"/>
                </a:solidFill>
              </a:rPr>
              <a:t>KBFs /Top </a:t>
            </a:r>
            <a:r>
              <a:rPr lang="en-IN" altLang="zh-CN" b="1" dirty="0">
                <a:solidFill>
                  <a:srgbClr val="046A38"/>
                </a:solidFill>
              </a:rPr>
              <a:t>3 things looking in a Phone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046A38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'K13 buyers info'!$F$2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'K13 buyers info'!$E$3:$E$11</c:f>
              <c:strCache>
                <c:ptCount val="9"/>
                <c:pt idx="0">
                  <c:v>Promotional activity (Trade-in/discount/gift)</c:v>
                </c:pt>
                <c:pt idx="1">
                  <c:v>After sales service</c:v>
                </c:pt>
                <c:pt idx="2">
                  <c:v>Gaming experience</c:v>
                </c:pt>
                <c:pt idx="3">
                  <c:v>Appearance/ Design</c:v>
                </c:pt>
                <c:pt idx="4">
                  <c:v>Brand</c:v>
                </c:pt>
                <c:pt idx="5">
                  <c:v>Operating system</c:v>
                </c:pt>
                <c:pt idx="6">
                  <c:v>Product specifications</c:v>
                </c:pt>
                <c:pt idx="7">
                  <c:v>Photo quality/ Photo taking experience</c:v>
                </c:pt>
                <c:pt idx="8">
                  <c:v>Price</c:v>
                </c:pt>
              </c:strCache>
            </c:strRef>
          </c:cat>
          <c:val>
            <c:numRef>
              <c:f>'K13 buyers info'!$F$3:$F$11</c:f>
              <c:numCache>
                <c:formatCode>0%</c:formatCode>
                <c:ptCount val="9"/>
                <c:pt idx="0">
                  <c:v>1.1299435028248588E-2</c:v>
                </c:pt>
                <c:pt idx="1">
                  <c:v>5.0847457627118647E-2</c:v>
                </c:pt>
                <c:pt idx="2">
                  <c:v>0.10169491525423729</c:v>
                </c:pt>
                <c:pt idx="3">
                  <c:v>0.10734463276836158</c:v>
                </c:pt>
                <c:pt idx="4">
                  <c:v>0.11299435028248588</c:v>
                </c:pt>
                <c:pt idx="5">
                  <c:v>0.11864406779661017</c:v>
                </c:pt>
                <c:pt idx="6">
                  <c:v>0.12994350282485875</c:v>
                </c:pt>
                <c:pt idx="7">
                  <c:v>0.1807909604519774</c:v>
                </c:pt>
                <c:pt idx="8">
                  <c:v>0.1864406779661017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EA-4350-858E-BE079736AD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729169008"/>
        <c:axId val="1729170448"/>
      </c:barChart>
      <c:catAx>
        <c:axId val="17291690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29170448"/>
        <c:crosses val="autoZero"/>
        <c:auto val="1"/>
        <c:lblAlgn val="ctr"/>
        <c:lblOffset val="100"/>
        <c:noMultiLvlLbl val="0"/>
      </c:catAx>
      <c:valAx>
        <c:axId val="1729170448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1729169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altLang="zh-CN" sz="1600" b="1" dirty="0">
                <a:solidFill>
                  <a:srgbClr val="046A38"/>
                </a:solidFill>
              </a:rPr>
              <a:t>Occupation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'Basic Info'!$H$23:$H$38</c:f>
              <c:strCache>
                <c:ptCount val="16"/>
                <c:pt idx="0">
                  <c:v>Entrepreneur (More than 10 employees)</c:v>
                </c:pt>
                <c:pt idx="1">
                  <c:v>Farming and Agriculture</c:v>
                </c:pt>
                <c:pt idx="2">
                  <c:v>Business man （Real estate  insurance sales,etc)</c:v>
                </c:pt>
                <c:pt idx="3">
                  <c:v>General workers (waiters etc.)</c:v>
                </c:pt>
                <c:pt idx="4">
                  <c:v>Small Business owner (Less than 10 employees)</c:v>
                </c:pt>
                <c:pt idx="5">
                  <c:v>Senior + Middle level Management in office</c:v>
                </c:pt>
                <c:pt idx="6">
                  <c:v>Housewife</c:v>
                </c:pt>
                <c:pt idx="7">
                  <c:v>Workers – Drivers (Uber/Ola/Rapido/Auto), Delivery people(Zomato, Swiggy, Flipkart, Amazon etc), Sales promotors in retail.</c:v>
                </c:pt>
                <c:pt idx="8">
                  <c:v>Other (Please specify)</c:v>
                </c:pt>
                <c:pt idx="9">
                  <c:v>Workers - manufacturing, maintenance, construction, transportation etc</c:v>
                </c:pt>
                <c:pt idx="10">
                  <c:v>Professional (Doctor, lawyer, CA etc.)</c:v>
                </c:pt>
                <c:pt idx="11">
                  <c:v>Government employee</c:v>
                </c:pt>
                <c:pt idx="12">
                  <c:v>Small Business owners</c:v>
                </c:pt>
                <c:pt idx="13">
                  <c:v>School Student</c:v>
                </c:pt>
                <c:pt idx="14">
                  <c:v>Private Employee (MNC)</c:v>
                </c:pt>
                <c:pt idx="15">
                  <c:v>College Student</c:v>
                </c:pt>
              </c:strCache>
            </c:strRef>
          </c:cat>
          <c:val>
            <c:numRef>
              <c:f>'Basic Info'!$I$23:$I$38</c:f>
              <c:numCache>
                <c:formatCode>0%</c:formatCode>
                <c:ptCount val="16"/>
                <c:pt idx="0">
                  <c:v>8.8195386702849387E-3</c:v>
                </c:pt>
                <c:pt idx="1">
                  <c:v>1.0854816824966078E-2</c:v>
                </c:pt>
                <c:pt idx="2">
                  <c:v>1.1533242876526458E-2</c:v>
                </c:pt>
                <c:pt idx="3">
                  <c:v>1.2211668928086838E-2</c:v>
                </c:pt>
                <c:pt idx="4">
                  <c:v>1.4246947082767978E-2</c:v>
                </c:pt>
                <c:pt idx="5">
                  <c:v>2.3066485753052916E-2</c:v>
                </c:pt>
                <c:pt idx="6">
                  <c:v>2.5101763907734057E-2</c:v>
                </c:pt>
                <c:pt idx="7">
                  <c:v>2.6458616010854818E-2</c:v>
                </c:pt>
                <c:pt idx="8">
                  <c:v>2.9850746268656716E-2</c:v>
                </c:pt>
                <c:pt idx="9">
                  <c:v>3.5956580732700139E-2</c:v>
                </c:pt>
                <c:pt idx="10">
                  <c:v>4.2740841248303935E-2</c:v>
                </c:pt>
                <c:pt idx="11">
                  <c:v>6.2415196743554953E-2</c:v>
                </c:pt>
                <c:pt idx="12">
                  <c:v>6.445047489823609E-2</c:v>
                </c:pt>
                <c:pt idx="13">
                  <c:v>0.11329715061058344</c:v>
                </c:pt>
                <c:pt idx="14">
                  <c:v>0.22455902306648576</c:v>
                </c:pt>
                <c:pt idx="15">
                  <c:v>0.29443690637720488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EA-4E87-ABB5-30115C04AE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45206784"/>
        <c:axId val="245192384"/>
      </c:barChart>
      <c:catAx>
        <c:axId val="2452067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45192384"/>
        <c:crosses val="autoZero"/>
        <c:auto val="1"/>
        <c:lblAlgn val="ctr"/>
        <c:lblOffset val="100"/>
        <c:noMultiLvlLbl val="0"/>
      </c:catAx>
      <c:valAx>
        <c:axId val="24519238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245206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altLang="zh-CN" b="1">
                <a:solidFill>
                  <a:srgbClr val="046A38"/>
                </a:solidFill>
              </a:rPr>
              <a:t>Reasons for Buying New Phone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'Basic Info'!$A$56:$A$67</c:f>
              <c:strCache>
                <c:ptCount val="12"/>
                <c:pt idx="0">
                  <c:v>Buying Gift for someone</c:v>
                </c:pt>
                <c:pt idx="1">
                  <c:v>First Smartphone</c:v>
                </c:pt>
                <c:pt idx="2">
                  <c:v>Poor Network Connectivity on Phone</c:v>
                </c:pt>
                <c:pt idx="3">
                  <c:v>Phone got stolen</c:v>
                </c:pt>
                <c:pt idx="4">
                  <c:v>Phone was Heating</c:v>
                </c:pt>
                <c:pt idx="5">
                  <c:v>Battery Deteriorated / Frequently needed to charge phone</c:v>
                </c:pt>
                <c:pt idx="6">
                  <c:v>Camera Quality was poor</c:v>
                </c:pt>
                <c:pt idx="7">
                  <c:v>Phone Storage was Full</c:v>
                </c:pt>
                <c:pt idx="8">
                  <c:v>Wanted to experience new technology</c:v>
                </c:pt>
                <c:pt idx="9">
                  <c:v>Phone was Old / Wanted to Upgrade</c:v>
                </c:pt>
                <c:pt idx="10">
                  <c:v>Phone Broke / Damaged</c:v>
                </c:pt>
                <c:pt idx="11">
                  <c:v>Phone was Hanging / Lagging</c:v>
                </c:pt>
              </c:strCache>
            </c:strRef>
          </c:cat>
          <c:val>
            <c:numRef>
              <c:f>'Basic Info'!$B$56:$B$67</c:f>
              <c:numCache>
                <c:formatCode>0%</c:formatCode>
                <c:ptCount val="12"/>
                <c:pt idx="0">
                  <c:v>2.0728853226345705E-2</c:v>
                </c:pt>
                <c:pt idx="1">
                  <c:v>2.4406552992310263E-2</c:v>
                </c:pt>
                <c:pt idx="2">
                  <c:v>2.9087261785356068E-2</c:v>
                </c:pt>
                <c:pt idx="3">
                  <c:v>3.8114343029087262E-2</c:v>
                </c:pt>
                <c:pt idx="4">
                  <c:v>6.9876295553326653E-2</c:v>
                </c:pt>
                <c:pt idx="5">
                  <c:v>7.2885322634570371E-2</c:v>
                </c:pt>
                <c:pt idx="6">
                  <c:v>8.2915412905382818E-2</c:v>
                </c:pt>
                <c:pt idx="7">
                  <c:v>8.6258776328986958E-2</c:v>
                </c:pt>
                <c:pt idx="8">
                  <c:v>0.11735205616850551</c:v>
                </c:pt>
                <c:pt idx="9">
                  <c:v>0.13406887328652625</c:v>
                </c:pt>
                <c:pt idx="10">
                  <c:v>0.15446339017051153</c:v>
                </c:pt>
                <c:pt idx="11">
                  <c:v>0.16984286191909059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56-438F-A71F-94C8D8C4C2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45164544"/>
        <c:axId val="245162624"/>
      </c:barChart>
      <c:catAx>
        <c:axId val="2451645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45162624"/>
        <c:crosses val="autoZero"/>
        <c:auto val="1"/>
        <c:lblAlgn val="ctr"/>
        <c:lblOffset val="100"/>
        <c:noMultiLvlLbl val="0"/>
      </c:catAx>
      <c:valAx>
        <c:axId val="24516262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245164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altLang="zh-CN" b="1">
                <a:solidFill>
                  <a:srgbClr val="046A38"/>
                </a:solidFill>
              </a:rPr>
              <a:t>Brand Of Previous Phone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'Basic Info'!$H$71:$H$83</c:f>
              <c:strCache>
                <c:ptCount val="13"/>
                <c:pt idx="0">
                  <c:v>Nothing</c:v>
                </c:pt>
                <c:pt idx="1">
                  <c:v>Oneplus</c:v>
                </c:pt>
                <c:pt idx="2">
                  <c:v> Infinix</c:v>
                </c:pt>
                <c:pt idx="3">
                  <c:v>iQOO</c:v>
                </c:pt>
                <c:pt idx="4">
                  <c:v>Apple</c:v>
                </c:pt>
                <c:pt idx="5">
                  <c:v>Others </c:v>
                </c:pt>
                <c:pt idx="6">
                  <c:v>Motorola</c:v>
                </c:pt>
                <c:pt idx="7">
                  <c:v>Poco</c:v>
                </c:pt>
                <c:pt idx="8">
                  <c:v>Oppo</c:v>
                </c:pt>
                <c:pt idx="9">
                  <c:v>Samsung</c:v>
                </c:pt>
                <c:pt idx="10">
                  <c:v>Vivo</c:v>
                </c:pt>
                <c:pt idx="11">
                  <c:v>MI/ Redmi/ Xiaomi</c:v>
                </c:pt>
                <c:pt idx="12">
                  <c:v>Realme</c:v>
                </c:pt>
              </c:strCache>
            </c:strRef>
          </c:cat>
          <c:val>
            <c:numRef>
              <c:f>'Basic Info'!$I$71:$I$83</c:f>
              <c:numCache>
                <c:formatCode>0%</c:formatCode>
                <c:ptCount val="13"/>
                <c:pt idx="0">
                  <c:v>1.4246947082767978E-2</c:v>
                </c:pt>
                <c:pt idx="1">
                  <c:v>1.9674355495251018E-2</c:v>
                </c:pt>
                <c:pt idx="2">
                  <c:v>2.3066485753052916E-2</c:v>
                </c:pt>
                <c:pt idx="3">
                  <c:v>2.4423337856173677E-2</c:v>
                </c:pt>
                <c:pt idx="4">
                  <c:v>3.5956580732700139E-2</c:v>
                </c:pt>
                <c:pt idx="5">
                  <c:v>3.8670284938941653E-2</c:v>
                </c:pt>
                <c:pt idx="6">
                  <c:v>6.1736770691994569E-2</c:v>
                </c:pt>
                <c:pt idx="7">
                  <c:v>6.7164179104477612E-2</c:v>
                </c:pt>
                <c:pt idx="8">
                  <c:v>0.11397557666214382</c:v>
                </c:pt>
                <c:pt idx="9">
                  <c:v>0.13907734056987789</c:v>
                </c:pt>
                <c:pt idx="10">
                  <c:v>0.13772048846675713</c:v>
                </c:pt>
                <c:pt idx="11">
                  <c:v>0.16146540027137041</c:v>
                </c:pt>
                <c:pt idx="12">
                  <c:v>0.16282225237449119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35-4E7D-899A-0C180DCC6C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45217824"/>
        <c:axId val="245221184"/>
      </c:barChart>
      <c:catAx>
        <c:axId val="2452178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45221184"/>
        <c:crosses val="autoZero"/>
        <c:auto val="1"/>
        <c:lblAlgn val="ctr"/>
        <c:lblOffset val="100"/>
        <c:noMultiLvlLbl val="0"/>
      </c:catAx>
      <c:valAx>
        <c:axId val="24522118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245217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r>
              <a:rPr lang="en-IN" altLang="zh-CN" b="1">
                <a:solidFill>
                  <a:srgbClr val="046A38"/>
                </a:solidFill>
              </a:rPr>
              <a:t>Brand of Present Model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rgbClr val="046A38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46A38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046A38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'Basic Info'!$H$8:$H$19</c:f>
              <c:strCache>
                <c:ptCount val="12"/>
                <c:pt idx="0">
                  <c:v>Apple</c:v>
                </c:pt>
                <c:pt idx="1">
                  <c:v>Others</c:v>
                </c:pt>
                <c:pt idx="2">
                  <c:v>Transsion</c:v>
                </c:pt>
                <c:pt idx="3">
                  <c:v>Oneplus</c:v>
                </c:pt>
                <c:pt idx="4">
                  <c:v>iQOO</c:v>
                </c:pt>
                <c:pt idx="5">
                  <c:v>Oppo</c:v>
                </c:pt>
                <c:pt idx="6">
                  <c:v>Samsung</c:v>
                </c:pt>
                <c:pt idx="7">
                  <c:v>Nothing</c:v>
                </c:pt>
                <c:pt idx="8">
                  <c:v>Xiaomi</c:v>
                </c:pt>
                <c:pt idx="9">
                  <c:v>Realme</c:v>
                </c:pt>
                <c:pt idx="10">
                  <c:v>Moto</c:v>
                </c:pt>
                <c:pt idx="11">
                  <c:v>Vivo</c:v>
                </c:pt>
              </c:strCache>
            </c:strRef>
          </c:cat>
          <c:val>
            <c:numRef>
              <c:f>'Basic Info'!$I$8:$I$19</c:f>
              <c:numCache>
                <c:formatCode>0%</c:formatCode>
                <c:ptCount val="12"/>
                <c:pt idx="0">
                  <c:v>1.6282225237449117E-2</c:v>
                </c:pt>
                <c:pt idx="1">
                  <c:v>2.5780189959294438E-2</c:v>
                </c:pt>
                <c:pt idx="2">
                  <c:v>2.9850746268656716E-2</c:v>
                </c:pt>
                <c:pt idx="3">
                  <c:v>3.3921302578018994E-2</c:v>
                </c:pt>
                <c:pt idx="4">
                  <c:v>4.7489823609226593E-2</c:v>
                </c:pt>
                <c:pt idx="5">
                  <c:v>7.8697421981004073E-2</c:v>
                </c:pt>
                <c:pt idx="6">
                  <c:v>9.2944369063772042E-2</c:v>
                </c:pt>
                <c:pt idx="7">
                  <c:v>9.5658073270013563E-2</c:v>
                </c:pt>
                <c:pt idx="8">
                  <c:v>0.12754409769335143</c:v>
                </c:pt>
                <c:pt idx="9">
                  <c:v>0.12890094979647218</c:v>
                </c:pt>
                <c:pt idx="10">
                  <c:v>0.14925373134328357</c:v>
                </c:pt>
                <c:pt idx="11">
                  <c:v>0.16417910447761194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4E-47DA-9BF0-E86AB08BB6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117391232"/>
        <c:axId val="2117413312"/>
      </c:barChart>
      <c:catAx>
        <c:axId val="21173912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46A38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17413312"/>
        <c:crosses val="autoZero"/>
        <c:auto val="1"/>
        <c:lblAlgn val="ctr"/>
        <c:lblOffset val="100"/>
        <c:noMultiLvlLbl val="0"/>
      </c:catAx>
      <c:valAx>
        <c:axId val="2117413312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2117391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K13 </a:t>
            </a:r>
            <a:r>
              <a:rPr lang="en-IN">
                <a:solidFill>
                  <a:srgbClr val="046A38"/>
                </a:solidFill>
              </a:rPr>
              <a:t>Acceptors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K13 </a:t>
            </a:r>
            <a:r>
              <a:rPr lang="en-IN" dirty="0">
                <a:solidFill>
                  <a:srgbClr val="046A38"/>
                </a:solidFill>
              </a:rPr>
              <a:t>Acceptors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spPr>
            <a:solidFill>
              <a:srgbClr val="046A38"/>
            </a:solidFill>
          </c:spPr>
          <c:dPt>
            <c:idx val="0"/>
            <c:bubble3D val="0"/>
            <c:spPr>
              <a:solidFill>
                <a:srgbClr val="046A38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8F5-4D4F-819E-8FDFD316F60B}"/>
              </c:ext>
            </c:extLst>
          </c:dPt>
          <c:dPt>
            <c:idx val="1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8F5-4D4F-819E-8FDFD316F60B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4525CB2-B9CE-4B2F-94B1-22F29DDED08B}" type="CATEGORYNAME">
                      <a:rPr lang="en-US" altLang="zh-CN" sz="1000">
                        <a:solidFill>
                          <a:srgbClr val="046A38"/>
                        </a:solidFill>
                      </a:rPr>
                      <a:pPr>
                        <a:defRPr/>
                      </a:pPr>
                      <a:t>[CATEGORY NAME]</a:t>
                    </a:fld>
                    <a:endParaRPr lang="zh-CN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 alt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651631729224576"/>
                      <c:h val="0.45317757605987108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1-38F5-4D4F-819E-8FDFD316F60B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5533139A-A7A4-4E3D-9059-0C6B70C0FFF2}" type="CATEGORYNAME">
                      <a:rPr lang="en-US" altLang="zh-CN" sz="1000">
                        <a:solidFill>
                          <a:srgbClr val="046A38"/>
                        </a:solidFill>
                      </a:rPr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endParaRPr lang="zh-CN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 alt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109243959961453"/>
                      <c:h val="0.46636092372706733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38F5-4D4F-819E-8FDFD316F60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howDataLabelsRange val="1"/>
              </c:ext>
            </c:extLst>
          </c:dLbls>
          <c:cat>
            <c:strRef>
              <c:f>'Acceptor Rejector'!$F$13:$F$14</c:f>
              <c:strCache>
                <c:ptCount val="2"/>
                <c:pt idx="0">
                  <c:v>39% - Bought K13, but didn't Compared with others</c:v>
                </c:pt>
                <c:pt idx="1">
                  <c:v>61% - Bought K13 After Comparing with Other Products</c:v>
                </c:pt>
              </c:strCache>
            </c:strRef>
          </c:cat>
          <c:val>
            <c:numRef>
              <c:f>'Acceptor Rejector'!$G$13:$G$14</c:f>
              <c:numCache>
                <c:formatCode>0%</c:formatCode>
                <c:ptCount val="2"/>
                <c:pt idx="0">
                  <c:v>0.39344262295081966</c:v>
                </c:pt>
                <c:pt idx="1">
                  <c:v>0.60655737704918034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'Acceptor Rejector'!$G$13:$G$14</c15:f>
                <c15:dlblRangeCache>
                  <c:ptCount val="2"/>
                  <c:pt idx="0">
                    <c:v>39%</c:v>
                  </c:pt>
                  <c:pt idx="1">
                    <c:v>61%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4-38F5-4D4F-819E-8FDFD316F60B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altLang="zh-CN" b="1">
                <a:solidFill>
                  <a:srgbClr val="046A38"/>
                </a:solidFill>
              </a:rPr>
              <a:t>Color of K13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spPr>
            <a:solidFill>
              <a:schemeClr val="tx2">
                <a:lumMod val="25000"/>
                <a:lumOff val="75000"/>
              </a:schemeClr>
            </a:solidFill>
            <a:ln>
              <a:solidFill>
                <a:schemeClr val="tx2">
                  <a:lumMod val="25000"/>
                  <a:lumOff val="75000"/>
                </a:schemeClr>
              </a:solidFill>
            </a:ln>
          </c:spPr>
          <c:dPt>
            <c:idx val="0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2E9-4D99-81D6-AB0A3A91AD59}"/>
              </c:ext>
            </c:extLst>
          </c:dPt>
          <c:dPt>
            <c:idx val="1"/>
            <c:bubble3D val="0"/>
            <c:spPr>
              <a:solidFill>
                <a:schemeClr val="tx2">
                  <a:lumMod val="25000"/>
                  <a:lumOff val="75000"/>
                </a:schemeClr>
              </a:solidFill>
              <a:ln w="19050">
                <a:solidFill>
                  <a:schemeClr val="tx2">
                    <a:lumMod val="25000"/>
                    <a:lumOff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2E9-4D99-81D6-AB0A3A91AD59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CN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2E9-4D99-81D6-AB0A3A91AD59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2E9-4D99-81D6-AB0A3A91AD5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/>
            </c:extLst>
          </c:dLbls>
          <c:cat>
            <c:strRef>
              <c:f>'K13 buyers info'!$E$141:$E$142</c:f>
              <c:strCache>
                <c:ptCount val="2"/>
                <c:pt idx="0">
                  <c:v>Icy Purple</c:v>
                </c:pt>
                <c:pt idx="1">
                  <c:v>Prism Black</c:v>
                </c:pt>
              </c:strCache>
            </c:strRef>
          </c:cat>
          <c:val>
            <c:numRef>
              <c:f>'K13 buyers info'!$F$141:$F$142</c:f>
              <c:numCache>
                <c:formatCode>0%</c:formatCode>
                <c:ptCount val="2"/>
                <c:pt idx="0">
                  <c:v>0.54098360655737709</c:v>
                </c:pt>
                <c:pt idx="1">
                  <c:v>0.42622950819672129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2E9-4D99-81D6-AB0A3A91AD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291CE6-9DA3-4B8E-98ED-2C9E16357F4D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2E582E-DD1F-4C3B-B6F8-39F32E3B82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5278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F1211-DBFC-A8D9-55CD-50C41C3FE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6E2282-5BF4-330D-98BE-F9512A3A04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C0227E-8705-D3C6-9A27-74958BA9A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DE63C-6230-C084-69F1-336379CED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769D5-35B8-2A59-96ED-A4CF776B3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9374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98E32-E133-1F9F-EE33-23386F2DD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35F828-097F-2D03-ACA6-E10DBC55A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C7EB3-D589-5F9D-1452-99E88F75A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0B3B3-B696-26FE-6F6F-0353CFD23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7E6E0-F992-0FCF-1CBE-387CD6236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546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C551BC-92D7-4AA5-A271-03A494A296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48C4DF-1F17-AC27-8C95-7AD2FF5F0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8AF39-88D9-99D9-1C75-398BA529D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C9C15-BC62-DFFC-A587-CE8C0D93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5CBF0-3154-5747-5A1E-6FD245CAC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84996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23">
            <a:extLst>
              <a:ext uri="{FF2B5EF4-FFF2-40B4-BE49-F238E27FC236}">
                <a16:creationId xmlns:a16="http://schemas.microsoft.com/office/drawing/2014/main" id="{432C501E-E9F1-2B5D-EEB5-85F640D5F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63" y="171450"/>
            <a:ext cx="10229333" cy="46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043CEA00-69E1-D799-FA93-06B25DD579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0363" y="641054"/>
            <a:ext cx="11520488" cy="645885"/>
          </a:xfr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  <a:lvl2pPr marL="0" indent="0">
              <a:lnSpc>
                <a:spcPct val="120000"/>
              </a:lnSpc>
              <a:buNone/>
              <a:defRPr sz="1800">
                <a:solidFill>
                  <a:schemeClr val="bg2">
                    <a:lumMod val="25000"/>
                  </a:schemeClr>
                </a:solidFill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endParaRPr lang="zh-CN" altLang="en-US" dirty="0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15BF6ED3-7E7A-7D47-B5CF-C377E916902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362" y="6438486"/>
            <a:ext cx="11149333" cy="290305"/>
          </a:xfrm>
        </p:spPr>
        <p:txBody>
          <a:bodyPr>
            <a:normAutofit/>
          </a:bodyPr>
          <a:lstStyle>
            <a:lvl1pPr>
              <a:defRPr sz="1000">
                <a:solidFill>
                  <a:schemeClr val="accent1"/>
                </a:solidFill>
              </a:defRPr>
            </a:lvl1pPr>
          </a:lstStyle>
          <a:p>
            <a:pPr marL="171450" indent="-171450">
              <a:lnSpc>
                <a:spcPct val="125000"/>
              </a:lnSpc>
              <a:buClr>
                <a:schemeClr val="accent1"/>
              </a:buClr>
              <a:buFont typeface="OPPOSans-S R" panose="00020600040101010101" pitchFamily="18" charset="-122"/>
              <a:buChar char="▲"/>
            </a:pPr>
            <a:endParaRPr kumimoji="1" lang="zh-CN" altLang="en-US" kern="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7228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7AE5B-FE2E-209F-2CF7-ADC903ABA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DBCBD-B25A-14E6-A456-11CCEEB26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96EC1-065B-CAA7-559A-545E80CBB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9B37E-F9B6-AD70-97C7-6F3932725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3BDF3-2C57-1652-D021-7D50ABCA2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55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775C7-298D-7185-6D80-D80DABA6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555339-5AD9-64CC-2117-6B294343F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E640A-0874-05E4-FE86-9A35E595A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7FDE9E-8AAE-D371-FEC4-E05F9271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BA25F-687F-8F33-0493-6506223C9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2606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9A30B-EC92-BB9F-FE3D-6BBE9961D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D8165-B014-1E9D-AC91-567C376D23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9FD662-A489-8491-C3D0-7D24A24E85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659FA4-53B2-ADA9-A41C-BD65EA4BE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D81BE6-7063-577C-02DF-60964B075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F66CA-96E6-1ECF-7054-EF4715F29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413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19DA2-03BA-C2EE-C812-39859B9ED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E1AC6-112B-FD86-C787-577714031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C60E51-B70D-CFF9-F77B-401DC144AB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52A2-96F1-CF08-D2E4-C80136E959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B9B011-F137-1197-F5FD-CD9401F0B0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CC126A-C8D3-D0E9-83E7-E3D1CC17D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1CA163-9AD3-5E1F-3646-36F1A57B6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DA0AC6-A79E-CC1A-3420-DF8A0F2C5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57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25F34-1F40-A3CD-3459-9F1DBFA0C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1D9F9E-A7AA-2E16-3419-68BBA456A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6EBB54-A6F6-938D-2C00-CBA85C4E6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1BD781-4F00-B824-CA31-2172732A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3137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8270C2-F839-8173-7151-EFF0BA622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3710C5-FA2B-E184-3B2D-E4549C240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255C9-E127-3937-58B1-358A700D2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011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852D7-FFFC-7FA3-CCAE-811CEB1D4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92143-6FAD-3F63-658E-1C882B027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69E4F5-13B9-1FAB-8B2D-2B9873108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E41378-9FF6-AEDF-9329-CBA7AA32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110910-259A-51EC-C824-F6A63A449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23AFA-7B3C-9F22-B6D2-9BACE0C15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32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D87F0-27F8-45CC-FD7F-8D0B1867E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290C07-F794-48DC-EBC3-9FFABE7264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FE16BC-55B9-2873-E83F-4BA4ADB1C2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49CC70-93DF-1B4D-2D1D-D60079E2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B5C56-B7F4-0532-B72B-887C89006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13096A-C12F-C947-19EA-C2714E776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4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2AE731-FC3C-854E-815A-5597EFD79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F8381-A2FE-DFA6-C8DA-CC9F89801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72107-1EFD-114F-960B-8264047D78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758FF8-4256-44D7-8B5E-FBE14D44EF98}" type="datetimeFigureOut">
              <a:rPr lang="zh-CN" altLang="en-US" smtClean="0"/>
              <a:t>2025/6/17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B73F7-71D0-6BD4-06F4-B04837817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9BD1D-9F7F-7B93-DF45-EB808F820F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DABBE9-35B8-42AB-81C2-E5A5B294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470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7" Type="http://schemas.openxmlformats.org/officeDocument/2006/relationships/chart" Target="../charts/chart18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12.xml"/><Relationship Id="rId6" Type="http://schemas.openxmlformats.org/officeDocument/2006/relationships/chart" Target="../charts/chart17.xml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7" Type="http://schemas.openxmlformats.org/officeDocument/2006/relationships/chart" Target="../charts/chart29.xml"/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12.xml"/><Relationship Id="rId6" Type="http://schemas.openxmlformats.org/officeDocument/2006/relationships/chart" Target="../charts/chart28.xml"/><Relationship Id="rId5" Type="http://schemas.openxmlformats.org/officeDocument/2006/relationships/chart" Target="../charts/chart27.xml"/><Relationship Id="rId4" Type="http://schemas.openxmlformats.org/officeDocument/2006/relationships/chart" Target="../charts/char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7A2A6-094F-3526-EDFC-4747BF99FD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solidFill>
                  <a:schemeClr val="accent6">
                    <a:lumMod val="50000"/>
                  </a:schemeClr>
                </a:solidFill>
                <a:latin typeface="OPPO Sans Medium" pitchFamily="18" charset="-122"/>
                <a:ea typeface="OPPO Sans Medium" pitchFamily="18" charset="-122"/>
                <a:cs typeface="OPPO Sans Medium" pitchFamily="18" charset="-122"/>
              </a:rPr>
              <a:t>OPPO K13 First Sales </a:t>
            </a:r>
            <a:r>
              <a:rPr kumimoji="1" lang="en-IN" altLang="zh-CN" sz="3200" dirty="0">
                <a:solidFill>
                  <a:schemeClr val="accent6">
                    <a:lumMod val="50000"/>
                  </a:schemeClr>
                </a:solidFill>
                <a:latin typeface="OPPO Sans Medium" pitchFamily="18" charset="-122"/>
                <a:ea typeface="OPPO Sans Medium" pitchFamily="18" charset="-122"/>
                <a:cs typeface="OPPO Sans Medium" pitchFamily="18" charset="-122"/>
              </a:rPr>
              <a:t>ARS Survey Findings</a:t>
            </a:r>
            <a:endParaRPr kumimoji="1" lang="zh-CN" altLang="en-US" sz="3200" dirty="0">
              <a:solidFill>
                <a:schemeClr val="accent6">
                  <a:lumMod val="50000"/>
                </a:schemeClr>
              </a:solidFill>
              <a:latin typeface="OPPO Sans Medium" pitchFamily="18" charset="-122"/>
              <a:ea typeface="OPPO Sans Medium" pitchFamily="18" charset="-122"/>
              <a:cs typeface="OPPO Sans Medium" pitchFamily="18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76BC4A-683D-FA6B-9ABA-E5E2F095A1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68304"/>
            <a:ext cx="9144000" cy="789495"/>
          </a:xfrm>
        </p:spPr>
        <p:txBody>
          <a:bodyPr/>
          <a:lstStyle/>
          <a:p>
            <a:r>
              <a:rPr lang="en-IN" altLang="zh-CN" dirty="0"/>
              <a:t>May (End) 2025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2764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D2270-FB5E-E5EA-D19A-B9910CE241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altLang="zh-CN" dirty="0">
                <a:solidFill>
                  <a:srgbClr val="046A38"/>
                </a:solidFill>
              </a:rPr>
              <a:t>K13 Acceptor Rejector Categories and Statistics</a:t>
            </a:r>
            <a:endParaRPr lang="zh-CN" altLang="en-US" dirty="0">
              <a:solidFill>
                <a:srgbClr val="046A38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E586B3-1C84-9390-0EE7-11BDC027D0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B0302F-5E10-5A37-C3A3-841BE42775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998438"/>
              </p:ext>
            </p:extLst>
          </p:nvPr>
        </p:nvGraphicFramePr>
        <p:xfrm>
          <a:off x="330362" y="2438042"/>
          <a:ext cx="11520488" cy="3778903"/>
        </p:xfrm>
        <a:graphic>
          <a:graphicData uri="http://schemas.openxmlformats.org/drawingml/2006/table">
            <a:tbl>
              <a:tblPr/>
              <a:tblGrid>
                <a:gridCol w="314573">
                  <a:extLst>
                    <a:ext uri="{9D8B030D-6E8A-4147-A177-3AD203B41FA5}">
                      <a16:colId xmlns:a16="http://schemas.microsoft.com/office/drawing/2014/main" val="4112894835"/>
                    </a:ext>
                  </a:extLst>
                </a:gridCol>
                <a:gridCol w="802865">
                  <a:extLst>
                    <a:ext uri="{9D8B030D-6E8A-4147-A177-3AD203B41FA5}">
                      <a16:colId xmlns:a16="http://schemas.microsoft.com/office/drawing/2014/main" val="684666270"/>
                    </a:ext>
                  </a:extLst>
                </a:gridCol>
                <a:gridCol w="1019284">
                  <a:extLst>
                    <a:ext uri="{9D8B030D-6E8A-4147-A177-3AD203B41FA5}">
                      <a16:colId xmlns:a16="http://schemas.microsoft.com/office/drawing/2014/main" val="615111489"/>
                    </a:ext>
                  </a:extLst>
                </a:gridCol>
                <a:gridCol w="409537">
                  <a:extLst>
                    <a:ext uri="{9D8B030D-6E8A-4147-A177-3AD203B41FA5}">
                      <a16:colId xmlns:a16="http://schemas.microsoft.com/office/drawing/2014/main" val="4127053461"/>
                    </a:ext>
                  </a:extLst>
                </a:gridCol>
                <a:gridCol w="409537">
                  <a:extLst>
                    <a:ext uri="{9D8B030D-6E8A-4147-A177-3AD203B41FA5}">
                      <a16:colId xmlns:a16="http://schemas.microsoft.com/office/drawing/2014/main" val="1086788401"/>
                    </a:ext>
                  </a:extLst>
                </a:gridCol>
                <a:gridCol w="3027022">
                  <a:extLst>
                    <a:ext uri="{9D8B030D-6E8A-4147-A177-3AD203B41FA5}">
                      <a16:colId xmlns:a16="http://schemas.microsoft.com/office/drawing/2014/main" val="2865767058"/>
                    </a:ext>
                  </a:extLst>
                </a:gridCol>
                <a:gridCol w="409537">
                  <a:extLst>
                    <a:ext uri="{9D8B030D-6E8A-4147-A177-3AD203B41FA5}">
                      <a16:colId xmlns:a16="http://schemas.microsoft.com/office/drawing/2014/main" val="3875231506"/>
                    </a:ext>
                  </a:extLst>
                </a:gridCol>
                <a:gridCol w="617275">
                  <a:extLst>
                    <a:ext uri="{9D8B030D-6E8A-4147-A177-3AD203B41FA5}">
                      <a16:colId xmlns:a16="http://schemas.microsoft.com/office/drawing/2014/main" val="3580556024"/>
                    </a:ext>
                  </a:extLst>
                </a:gridCol>
                <a:gridCol w="617275">
                  <a:extLst>
                    <a:ext uri="{9D8B030D-6E8A-4147-A177-3AD203B41FA5}">
                      <a16:colId xmlns:a16="http://schemas.microsoft.com/office/drawing/2014/main" val="964095803"/>
                    </a:ext>
                  </a:extLst>
                </a:gridCol>
                <a:gridCol w="617275">
                  <a:extLst>
                    <a:ext uri="{9D8B030D-6E8A-4147-A177-3AD203B41FA5}">
                      <a16:colId xmlns:a16="http://schemas.microsoft.com/office/drawing/2014/main" val="3922727030"/>
                    </a:ext>
                  </a:extLst>
                </a:gridCol>
                <a:gridCol w="842818">
                  <a:extLst>
                    <a:ext uri="{9D8B030D-6E8A-4147-A177-3AD203B41FA5}">
                      <a16:colId xmlns:a16="http://schemas.microsoft.com/office/drawing/2014/main" val="1673380829"/>
                    </a:ext>
                  </a:extLst>
                </a:gridCol>
                <a:gridCol w="819077">
                  <a:extLst>
                    <a:ext uri="{9D8B030D-6E8A-4147-A177-3AD203B41FA5}">
                      <a16:colId xmlns:a16="http://schemas.microsoft.com/office/drawing/2014/main" val="2754908753"/>
                    </a:ext>
                  </a:extLst>
                </a:gridCol>
                <a:gridCol w="866560">
                  <a:extLst>
                    <a:ext uri="{9D8B030D-6E8A-4147-A177-3AD203B41FA5}">
                      <a16:colId xmlns:a16="http://schemas.microsoft.com/office/drawing/2014/main" val="577856956"/>
                    </a:ext>
                  </a:extLst>
                </a:gridCol>
                <a:gridCol w="747853">
                  <a:extLst>
                    <a:ext uri="{9D8B030D-6E8A-4147-A177-3AD203B41FA5}">
                      <a16:colId xmlns:a16="http://schemas.microsoft.com/office/drawing/2014/main" val="2198700646"/>
                    </a:ext>
                  </a:extLst>
                </a:gridCol>
              </a:tblGrid>
              <a:tr h="270979">
                <a:tc rowSpan="2" gridSpan="9">
                  <a:txBody>
                    <a:bodyPr/>
                    <a:lstStyle/>
                    <a:p>
                      <a:pPr algn="ctr" fontAlgn="ctr"/>
                      <a:r>
                        <a:rPr lang="en-IN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K13 - Acceptor / Rejector Stats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Display Logic of Survey for Acceptor/Rejector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0932967"/>
                  </a:ext>
                </a:extLst>
              </a:tr>
              <a:tr h="270979">
                <a:tc gridSpan="9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Q3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Q6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Q7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Q8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4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Q32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192665"/>
                  </a:ext>
                </a:extLst>
              </a:tr>
              <a:tr h="794435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S.No.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Acceptor (Buyer of K13) / Rejectors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Category of Acceptor / Rejector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Count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 within Acceptors /Rejectors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5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 with total as base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Model Bought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Other Model considered (Yes /No)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Name of Models considered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2nd best Choice </a:t>
                      </a:r>
                      <a:r>
                        <a:rPr lang="en-US" sz="10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(most compared with)</a:t>
                      </a:r>
                      <a:endParaRPr lang="en-US" sz="1100" b="1" i="0" u="none" strike="noStrike">
                        <a:solidFill>
                          <a:srgbClr val="046A38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Knew K13 or not </a:t>
                      </a:r>
                      <a:br>
                        <a:rPr lang="en-US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</a:br>
                      <a:r>
                        <a:rPr lang="en-US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(Yes /No)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9978354"/>
                  </a:ext>
                </a:extLst>
              </a:tr>
              <a:tr h="27097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Acceptors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K13 Buyers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61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K13 Buyers who didn't consider another phone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39%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7797536"/>
                  </a:ext>
                </a:extLst>
              </a:tr>
              <a:tr h="27426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K13 Buyers who considered another phone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61%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983786"/>
                  </a:ext>
                </a:extLst>
              </a:tr>
              <a:tr h="53250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Rejectors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Considered K13 but didn't buy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152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Considered K13 as second choice (model most closely compared with)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41%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 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K13++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7271112"/>
                  </a:ext>
                </a:extLst>
              </a:tr>
              <a:tr h="27426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Considered K13 but it wan't second best choice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89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59%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 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K13++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 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8644322"/>
                  </a:ext>
                </a:extLst>
              </a:tr>
              <a:tr h="27097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Didn't Consider 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1262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86%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Didn't consider K13 but Knows about it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386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31%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26%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 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 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 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3116452"/>
                  </a:ext>
                </a:extLst>
              </a:tr>
              <a:tr h="27097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Didn't consider K13 since doesn't Know about it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324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26%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22%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 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Yes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 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 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5510598"/>
                  </a:ext>
                </a:extLst>
              </a:tr>
              <a:tr h="27426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Didn't consider any other models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552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44%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37%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 K13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82748"/>
                  </a:ext>
                </a:extLst>
              </a:tr>
              <a:tr h="274268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Grand Total</a:t>
                      </a:r>
                    </a:p>
                  </a:txBody>
                  <a:tcPr marL="4960" marR="4960" marT="496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1474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1474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-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60" marR="4960" marT="496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3610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768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34DCB-57F9-7783-D809-F1C5DDADD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63" y="80540"/>
            <a:ext cx="10229333" cy="469604"/>
          </a:xfrm>
        </p:spPr>
        <p:txBody>
          <a:bodyPr>
            <a:noAutofit/>
          </a:bodyPr>
          <a:lstStyle/>
          <a:p>
            <a:r>
              <a:rPr lang="en-IN" altLang="zh-CN" sz="2800" b="1" dirty="0">
                <a:solidFill>
                  <a:srgbClr val="046A38"/>
                </a:solidFill>
              </a:rPr>
              <a:t>Findings from Acceptors (K13 Buyers) Survey Data:</a:t>
            </a:r>
            <a:endParaRPr lang="zh-CN" altLang="en-US" sz="2800" b="1" dirty="0">
              <a:solidFill>
                <a:srgbClr val="046A38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A09AD-5CFA-23D8-5520-60366FD946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0F91B84C-F335-B7E1-41B7-21D2257FC0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1933598"/>
              </p:ext>
            </p:extLst>
          </p:nvPr>
        </p:nvGraphicFramePr>
        <p:xfrm>
          <a:off x="3810000" y="20574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0F91B84C-F335-B7E1-41B7-21D2257FC0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6466304"/>
              </p:ext>
            </p:extLst>
          </p:nvPr>
        </p:nvGraphicFramePr>
        <p:xfrm>
          <a:off x="3915001" y="580534"/>
          <a:ext cx="3425599" cy="19266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1A80522-94D9-C4DB-4CBF-611ADA7B86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9076709"/>
              </p:ext>
            </p:extLst>
          </p:nvPr>
        </p:nvGraphicFramePr>
        <p:xfrm>
          <a:off x="330362" y="808237"/>
          <a:ext cx="3186817" cy="4354114"/>
        </p:xfrm>
        <a:graphic>
          <a:graphicData uri="http://schemas.openxmlformats.org/drawingml/2006/table">
            <a:tbl>
              <a:tblPr/>
              <a:tblGrid>
                <a:gridCol w="1724468">
                  <a:extLst>
                    <a:ext uri="{9D8B030D-6E8A-4147-A177-3AD203B41FA5}">
                      <a16:colId xmlns:a16="http://schemas.microsoft.com/office/drawing/2014/main" val="3868172019"/>
                    </a:ext>
                  </a:extLst>
                </a:gridCol>
                <a:gridCol w="986396">
                  <a:extLst>
                    <a:ext uri="{9D8B030D-6E8A-4147-A177-3AD203B41FA5}">
                      <a16:colId xmlns:a16="http://schemas.microsoft.com/office/drawing/2014/main" val="2257917651"/>
                    </a:ext>
                  </a:extLst>
                </a:gridCol>
                <a:gridCol w="475953">
                  <a:extLst>
                    <a:ext uri="{9D8B030D-6E8A-4147-A177-3AD203B41FA5}">
                      <a16:colId xmlns:a16="http://schemas.microsoft.com/office/drawing/2014/main" val="3977207285"/>
                    </a:ext>
                  </a:extLst>
                </a:gridCol>
              </a:tblGrid>
              <a:tr h="128575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For K13 Buyers , All other Models Considered  (Q7)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263093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Brand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Considered models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Qty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477089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 P3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9172617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 T4x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002575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Motorola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 Edge 50 Fusion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063557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Motorola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 G85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051759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CMF Phone 1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7895911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 P3x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6034186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 T4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1342092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Motorola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 Edge 60 Fusion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55746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 Phone 3a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458135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 T3x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3802018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 Phone 2a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7238468"/>
                  </a:ext>
                </a:extLst>
              </a:tr>
              <a:tr h="247047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Oneplus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One Plus Nord CE3 Lite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5509216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Samsung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Samsung M35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5222897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 T3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0962022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 Z10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8469064"/>
                  </a:ext>
                </a:extLst>
              </a:tr>
              <a:tr h="247047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Oneplus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One Plus Nord CE4 Lite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0370478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 P2pro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7288141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 Z10x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1294070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Motorola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 Edge 60 Stylus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6959323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 T3 Pro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2013738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592" marR="4592" marT="4592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592" marR="4592" marT="4592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592" marR="4592" marT="4592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3377812"/>
                  </a:ext>
                </a:extLst>
              </a:tr>
              <a:tr h="12857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Brands of Considered Models for K13 Buyers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Qty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770974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26%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0861935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23%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519183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Motorola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22%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2225622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3345996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Oneplus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8889085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3014342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Samsung (Only Samsung M35)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344349"/>
                  </a:ext>
                </a:extLst>
              </a:tr>
              <a:tr h="12857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1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Total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87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592" marR="4592" marT="45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6475006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35D4181E-871D-6626-0E72-28A709D05F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793141"/>
              </p:ext>
            </p:extLst>
          </p:nvPr>
        </p:nvGraphicFramePr>
        <p:xfrm>
          <a:off x="8552371" y="811024"/>
          <a:ext cx="2927324" cy="4351327"/>
        </p:xfrm>
        <a:graphic>
          <a:graphicData uri="http://schemas.openxmlformats.org/drawingml/2006/table">
            <a:tbl>
              <a:tblPr/>
              <a:tblGrid>
                <a:gridCol w="1584050">
                  <a:extLst>
                    <a:ext uri="{9D8B030D-6E8A-4147-A177-3AD203B41FA5}">
                      <a16:colId xmlns:a16="http://schemas.microsoft.com/office/drawing/2014/main" val="2998150104"/>
                    </a:ext>
                  </a:extLst>
                </a:gridCol>
                <a:gridCol w="906076">
                  <a:extLst>
                    <a:ext uri="{9D8B030D-6E8A-4147-A177-3AD203B41FA5}">
                      <a16:colId xmlns:a16="http://schemas.microsoft.com/office/drawing/2014/main" val="3569719073"/>
                    </a:ext>
                  </a:extLst>
                </a:gridCol>
                <a:gridCol w="437198">
                  <a:extLst>
                    <a:ext uri="{9D8B030D-6E8A-4147-A177-3AD203B41FA5}">
                      <a16:colId xmlns:a16="http://schemas.microsoft.com/office/drawing/2014/main" val="4029152906"/>
                    </a:ext>
                  </a:extLst>
                </a:gridCol>
              </a:tblGrid>
              <a:tr h="118105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All Models Considered  (Q7)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528472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Brand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Model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Qty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9710391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 Phone 3a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173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0283105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Oppo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Oppo K13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160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8575865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Motorola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 Edge 50 Fusion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154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334779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Motorola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 Edge 60 Fusion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152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9619927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Samsung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Samsung M35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134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3686180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CMF Phone 1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132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7224765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 T4x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115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9539265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 Phone 2a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114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4265379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Motorola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 G85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112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6722680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Motorola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 Edge 60 Stylus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109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5142052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 T4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105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4898238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 P3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103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704592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 T3 Pro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103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7433927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 dirty="0" err="1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</a:t>
                      </a:r>
                      <a:r>
                        <a:rPr lang="en-IN" sz="7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 Z10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97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9440877"/>
                  </a:ext>
                </a:extLst>
              </a:tr>
              <a:tr h="2269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Oneplus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7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One Plus Nord CE4 Lite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94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9771707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 T3x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85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2015497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 T3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79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892496"/>
                  </a:ext>
                </a:extLst>
              </a:tr>
              <a:tr h="2269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Oneplus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One Plus Nord CE3 Lite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77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3671514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 Z10x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75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8994616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 P3x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74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5365999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 Z9s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71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1889571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 P2pro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63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3281722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218" marR="4218" marT="4218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218" marR="4218" marT="4218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218" marR="4218" marT="4218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5488918"/>
                  </a:ext>
                </a:extLst>
              </a:tr>
              <a:tr h="118105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Q7. Brands of  All Considered Models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4734576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Motorola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527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22%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9966351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487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20%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9597901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419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18%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769468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243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4903220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240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4035687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Oneplus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171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3322065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Oppo (only Oppo K13)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160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9388978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Samsung (Only Samsung M35)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134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425794"/>
                  </a:ext>
                </a:extLst>
              </a:tr>
              <a:tr h="11810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Total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2381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218" marR="4218" marT="42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4940352"/>
                  </a:ext>
                </a:extLst>
              </a:tr>
            </a:tbl>
          </a:graphicData>
        </a:graphic>
      </p:graphicFrame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4232A316-F518-E971-D7F2-233D4E68B2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5465017"/>
              </p:ext>
            </p:extLst>
          </p:nvPr>
        </p:nvGraphicFramePr>
        <p:xfrm>
          <a:off x="3810000" y="2566127"/>
          <a:ext cx="3764080" cy="22344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46986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EAE69-7072-B415-0D87-EDD118209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4784" y="269630"/>
            <a:ext cx="11520488" cy="645885"/>
          </a:xfrm>
        </p:spPr>
        <p:txBody>
          <a:bodyPr/>
          <a:lstStyle/>
          <a:p>
            <a:pPr marL="0" indent="0">
              <a:buNone/>
            </a:pPr>
            <a:r>
              <a:rPr lang="en-IN" altLang="zh-CN" b="1" dirty="0">
                <a:solidFill>
                  <a:srgbClr val="046A38"/>
                </a:solidFill>
              </a:rPr>
              <a:t>Findings from Acceptors (K13 Buyers) Survey Data(Contd.):</a:t>
            </a:r>
            <a:endParaRPr lang="zh-CN" altLang="en-US" b="1" dirty="0">
              <a:solidFill>
                <a:srgbClr val="046A38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6E88A6-F3E9-249E-427E-15E237C2F1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AEB808C8-AA5A-B8A7-99AD-7C61AFA5547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7864907"/>
              </p:ext>
            </p:extLst>
          </p:nvPr>
        </p:nvGraphicFramePr>
        <p:xfrm>
          <a:off x="1123720" y="2194636"/>
          <a:ext cx="4142342" cy="39540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9768D743-7526-BE62-3020-578A854768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4945673"/>
              </p:ext>
            </p:extLst>
          </p:nvPr>
        </p:nvGraphicFramePr>
        <p:xfrm>
          <a:off x="7803615" y="2159026"/>
          <a:ext cx="3183874" cy="1910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DFE03288-47CA-3BFC-85D5-6C3FEA6E96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55167319"/>
              </p:ext>
            </p:extLst>
          </p:nvPr>
        </p:nvGraphicFramePr>
        <p:xfrm>
          <a:off x="7593587" y="3972986"/>
          <a:ext cx="3603930" cy="2571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A856649-BCC5-5847-739B-5EE5D13C692C}"/>
              </a:ext>
            </a:extLst>
          </p:cNvPr>
          <p:cNvSpPr txBox="1"/>
          <p:nvPr/>
        </p:nvSpPr>
        <p:spPr>
          <a:xfrm>
            <a:off x="-165252" y="3706247"/>
            <a:ext cx="1584000" cy="53347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400" b="1" i="0" u="none" strike="noStrike" cap="none" spc="0" normalizeH="0" baseline="0" dirty="0">
                <a:ln>
                  <a:noFill/>
                </a:ln>
                <a:solidFill>
                  <a:srgbClr val="046A38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Information Channel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46A38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A2A8C3-DB8A-EF00-945E-A47DB7856972}"/>
              </a:ext>
            </a:extLst>
          </p:cNvPr>
          <p:cNvSpPr txBox="1"/>
          <p:nvPr/>
        </p:nvSpPr>
        <p:spPr>
          <a:xfrm>
            <a:off x="5742838" y="3221997"/>
            <a:ext cx="1584000" cy="318036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400" b="1" i="0" u="none" strike="noStrike" cap="none" spc="0" normalizeH="0" baseline="0" dirty="0">
                <a:ln>
                  <a:noFill/>
                </a:ln>
                <a:solidFill>
                  <a:srgbClr val="046A38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First Channel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46A38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220F58-FA7A-44D3-4404-675B7C996479}"/>
              </a:ext>
            </a:extLst>
          </p:cNvPr>
          <p:cNvSpPr txBox="1"/>
          <p:nvPr/>
        </p:nvSpPr>
        <p:spPr>
          <a:xfrm>
            <a:off x="5717133" y="4841329"/>
            <a:ext cx="1584000" cy="318036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400" b="1" i="0" u="none" strike="noStrike" cap="none" spc="0" normalizeH="0" baseline="0" dirty="0">
                <a:ln>
                  <a:noFill/>
                </a:ln>
                <a:solidFill>
                  <a:srgbClr val="046A38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Second Channel</a:t>
            </a:r>
            <a:endParaRPr kumimoji="0" lang="zh-CN" altLang="en-US" sz="1400" b="1" i="0" u="none" strike="noStrike" cap="none" spc="0" normalizeH="0" baseline="0" dirty="0">
              <a:ln>
                <a:noFill/>
              </a:ln>
              <a:solidFill>
                <a:srgbClr val="046A38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BDA646-B623-5A85-C1F7-9AA5A883C22C}"/>
              </a:ext>
            </a:extLst>
          </p:cNvPr>
          <p:cNvSpPr txBox="1"/>
          <p:nvPr/>
        </p:nvSpPr>
        <p:spPr>
          <a:xfrm>
            <a:off x="330362" y="915515"/>
            <a:ext cx="10657127" cy="917349"/>
          </a:xfrm>
          <a:prstGeom prst="rect">
            <a:avLst/>
          </a:prstGeom>
          <a:noFill/>
          <a:ln>
            <a:solidFill>
              <a:srgbClr val="046A38"/>
            </a:solidFill>
          </a:ln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BCF558-95D2-C5E9-B8F4-195EA5351678}"/>
              </a:ext>
            </a:extLst>
          </p:cNvPr>
          <p:cNvSpPr txBox="1"/>
          <p:nvPr/>
        </p:nvSpPr>
        <p:spPr>
          <a:xfrm>
            <a:off x="48064" y="1904869"/>
            <a:ext cx="1156447" cy="348813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N=1474</a:t>
            </a:r>
            <a:endParaRPr kumimoji="0" lang="zh-CN" altLang="en-US" sz="1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486762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AFB5E0-BB6C-49E8-AD30-680921008B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0362" y="291597"/>
            <a:ext cx="11520488" cy="645885"/>
          </a:xfrm>
        </p:spPr>
        <p:txBody>
          <a:bodyPr/>
          <a:lstStyle/>
          <a:p>
            <a:pPr marL="0" indent="0">
              <a:buNone/>
            </a:pPr>
            <a:r>
              <a:rPr lang="en-IN" altLang="zh-CN" b="1" dirty="0">
                <a:solidFill>
                  <a:srgbClr val="046A38"/>
                </a:solidFill>
              </a:rPr>
              <a:t>Findings from Acceptors (K13 Buyers) Survey Data(Contd.):</a:t>
            </a:r>
            <a:endParaRPr lang="zh-CN" altLang="en-US" b="1" dirty="0">
              <a:solidFill>
                <a:srgbClr val="046A38"/>
              </a:solidFill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0FC83B-549C-17E9-5C30-281CD59FE1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4B867F8-9D7C-DD7D-62CF-DAF524F6D5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0922814"/>
              </p:ext>
            </p:extLst>
          </p:nvPr>
        </p:nvGraphicFramePr>
        <p:xfrm>
          <a:off x="4362679" y="1188193"/>
          <a:ext cx="448070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0F543043-FFE6-47FB-9760-9FC2A039C8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4508777"/>
              </p:ext>
            </p:extLst>
          </p:nvPr>
        </p:nvGraphicFramePr>
        <p:xfrm>
          <a:off x="8530728" y="1479386"/>
          <a:ext cx="3499691" cy="22191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A4BAF4D-BF16-FC4B-17EF-A7D35B27B8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8246115"/>
              </p:ext>
            </p:extLst>
          </p:nvPr>
        </p:nvGraphicFramePr>
        <p:xfrm>
          <a:off x="8731669" y="4344415"/>
          <a:ext cx="2956193" cy="17296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77CBA214-3BF2-B5C0-C057-FA7F299A25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5929240"/>
              </p:ext>
            </p:extLst>
          </p:nvPr>
        </p:nvGraphicFramePr>
        <p:xfrm>
          <a:off x="330362" y="1392991"/>
          <a:ext cx="3692070" cy="21426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979B659-40D6-12E8-5144-2489A89BBF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1042169"/>
              </p:ext>
            </p:extLst>
          </p:nvPr>
        </p:nvGraphicFramePr>
        <p:xfrm>
          <a:off x="117513" y="4295815"/>
          <a:ext cx="3342820" cy="21426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7" name="Arrow: Left 16">
            <a:extLst>
              <a:ext uri="{FF2B5EF4-FFF2-40B4-BE49-F238E27FC236}">
                <a16:creationId xmlns:a16="http://schemas.microsoft.com/office/drawing/2014/main" id="{B827700C-5E8A-00B8-345D-ED29ECB5F609}"/>
              </a:ext>
            </a:extLst>
          </p:cNvPr>
          <p:cNvSpPr/>
          <p:nvPr/>
        </p:nvSpPr>
        <p:spPr>
          <a:xfrm>
            <a:off x="4022432" y="2083281"/>
            <a:ext cx="374574" cy="187287"/>
          </a:xfrm>
          <a:prstGeom prst="leftArrow">
            <a:avLst/>
          </a:prstGeom>
          <a:solidFill>
            <a:srgbClr val="046A3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46A38"/>
              </a:solidFill>
              <a:highlight>
                <a:srgbClr val="046A38"/>
              </a:highlight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8E6B1D9-3D8D-0AFC-878B-C0AB84A6158D}"/>
              </a:ext>
            </a:extLst>
          </p:cNvPr>
          <p:cNvSpPr/>
          <p:nvPr/>
        </p:nvSpPr>
        <p:spPr>
          <a:xfrm>
            <a:off x="7656865" y="2743200"/>
            <a:ext cx="352540" cy="154236"/>
          </a:xfrm>
          <a:prstGeom prst="rightArrow">
            <a:avLst/>
          </a:prstGeom>
          <a:solidFill>
            <a:srgbClr val="046A3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3A1180E4-E698-00D7-850D-7456655CB1E3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59298" y="2559792"/>
            <a:ext cx="2104223" cy="2026231"/>
          </a:xfrm>
          <a:prstGeom prst="bentConnector3">
            <a:avLst/>
          </a:prstGeom>
          <a:ln>
            <a:solidFill>
              <a:srgbClr val="046A38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ED6E416F-E501-20A9-8B01-1A4726B6C243}"/>
              </a:ext>
            </a:extLst>
          </p:cNvPr>
          <p:cNvCxnSpPr>
            <a:cxnSpLocks/>
          </p:cNvCxnSpPr>
          <p:nvPr/>
        </p:nvCxnSpPr>
        <p:spPr>
          <a:xfrm>
            <a:off x="7245332" y="3148147"/>
            <a:ext cx="1465375" cy="1437877"/>
          </a:xfrm>
          <a:prstGeom prst="bentConnector3">
            <a:avLst>
              <a:gd name="adj1" fmla="val 50000"/>
            </a:avLst>
          </a:prstGeom>
          <a:ln>
            <a:solidFill>
              <a:srgbClr val="046A38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28221C4B-2256-231A-FDBF-0355FD106B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0055216"/>
              </p:ext>
            </p:extLst>
          </p:nvPr>
        </p:nvGraphicFramePr>
        <p:xfrm>
          <a:off x="4362679" y="4252950"/>
          <a:ext cx="3788238" cy="2228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81481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8" grpId="0">
        <p:bldAsOne/>
      </p:bldGraphic>
      <p:bldGraphic spid="9" grpId="0">
        <p:bldAsOne/>
      </p:bldGraphic>
      <p:bldGraphic spid="10" grpId="0">
        <p:bldAsOne/>
      </p:bldGraphic>
      <p:bldGraphic spid="11" grpId="0">
        <p:bldAsOne/>
      </p:bldGraphic>
      <p:bldP spid="17" grpId="0" animBg="1"/>
      <p:bldP spid="18" grpId="0" animBg="1"/>
      <p:bldGraphic spid="26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C9C1BC-A4CC-2C99-74B7-C2E4D34E5F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0362" y="332444"/>
            <a:ext cx="11520488" cy="645885"/>
          </a:xfrm>
        </p:spPr>
        <p:txBody>
          <a:bodyPr/>
          <a:lstStyle/>
          <a:p>
            <a:pPr marL="0" indent="0">
              <a:buNone/>
            </a:pPr>
            <a:r>
              <a:rPr lang="en-IN" altLang="zh-CN" b="1" dirty="0">
                <a:solidFill>
                  <a:srgbClr val="046A38"/>
                </a:solidFill>
              </a:rPr>
              <a:t>Findings from Acceptors (K13 Buyers) Survey Data (</a:t>
            </a:r>
            <a:r>
              <a:rPr lang="en-IN" altLang="zh-CN" b="1" dirty="0" err="1">
                <a:solidFill>
                  <a:srgbClr val="046A38"/>
                </a:solidFill>
              </a:rPr>
              <a:t>contd</a:t>
            </a:r>
            <a:r>
              <a:rPr lang="en-IN" altLang="zh-CN" b="1" dirty="0">
                <a:solidFill>
                  <a:srgbClr val="046A38"/>
                </a:solidFill>
              </a:rPr>
              <a:t>):</a:t>
            </a:r>
            <a:endParaRPr lang="zh-CN" altLang="en-US" b="1" dirty="0">
              <a:solidFill>
                <a:srgbClr val="046A38"/>
              </a:solidFill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8B0A05-C8E9-A595-8043-1CED3EC083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44040DC-BC5C-01FE-59DF-32328ED7B6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5379828"/>
              </p:ext>
            </p:extLst>
          </p:nvPr>
        </p:nvGraphicFramePr>
        <p:xfrm>
          <a:off x="97315" y="1591290"/>
          <a:ext cx="4122145" cy="2495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495B27C-D04D-AA8E-253E-DADF64AA04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9552917"/>
              </p:ext>
            </p:extLst>
          </p:nvPr>
        </p:nvGraphicFramePr>
        <p:xfrm>
          <a:off x="4509574" y="1591290"/>
          <a:ext cx="3709010" cy="2187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C851135-746F-486C-AFFA-EBF68ECE17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2229091"/>
              </p:ext>
            </p:extLst>
          </p:nvPr>
        </p:nvGraphicFramePr>
        <p:xfrm>
          <a:off x="8716447" y="1478834"/>
          <a:ext cx="3391627" cy="23268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701868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1DD029-AC7D-ACBC-89B9-ADE5DB1E51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28A62EF-D7D1-7BF0-BAA7-528964142D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0200" y="641350"/>
            <a:ext cx="11520488" cy="646113"/>
          </a:xfrm>
        </p:spPr>
        <p:txBody>
          <a:bodyPr/>
          <a:lstStyle/>
          <a:p>
            <a:pPr marL="0" indent="0">
              <a:buNone/>
            </a:pPr>
            <a:r>
              <a:rPr lang="en-IN" altLang="zh-CN" b="1" dirty="0">
                <a:solidFill>
                  <a:srgbClr val="046A38"/>
                </a:solidFill>
              </a:rPr>
              <a:t>Rejectors (K13 Rejectors) </a:t>
            </a:r>
            <a:endParaRPr lang="zh-CN" altLang="en-US" b="1" dirty="0">
              <a:solidFill>
                <a:srgbClr val="046A38"/>
              </a:solidFill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2D26E3C-1226-431D-F020-287DE11FF3E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0711373"/>
              </p:ext>
            </p:extLst>
          </p:nvPr>
        </p:nvGraphicFramePr>
        <p:xfrm>
          <a:off x="4999149" y="1755774"/>
          <a:ext cx="3194050" cy="2174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3616EEE7-3C1D-58D8-096D-5B3EB8F6E5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9255905"/>
              </p:ext>
            </p:extLst>
          </p:nvPr>
        </p:nvGraphicFramePr>
        <p:xfrm>
          <a:off x="709401" y="1755775"/>
          <a:ext cx="3499041" cy="2174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82271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BBC338-1157-0250-D765-E1823794A7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30B92-5D90-6BC5-FEBB-2C68963498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0362" y="291597"/>
            <a:ext cx="11520488" cy="64588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altLang="zh-CN" b="1" dirty="0">
                <a:solidFill>
                  <a:srgbClr val="046A38"/>
                </a:solidFill>
                <a:highlight>
                  <a:srgbClr val="FFFF00"/>
                </a:highlight>
              </a:rPr>
              <a:t>Findings from Rejectors (K13 Rejectors who </a:t>
            </a:r>
            <a:r>
              <a:rPr lang="en-US" altLang="zh-CN" dirty="0">
                <a:solidFill>
                  <a:srgbClr val="046A38"/>
                </a:solidFill>
                <a:highlight>
                  <a:srgbClr val="FFFF00"/>
                </a:highlight>
                <a:latin typeface="等线" panose="02010600030101010101" pitchFamily="2" charset="-122"/>
              </a:rPr>
              <a:t>Considered K13 as second choice (model most closely compared with))</a:t>
            </a:r>
            <a:r>
              <a:rPr lang="en-IN" altLang="zh-CN" b="1" dirty="0">
                <a:solidFill>
                  <a:srgbClr val="046A38"/>
                </a:solidFill>
                <a:highlight>
                  <a:srgbClr val="FFFF00"/>
                </a:highlight>
              </a:rPr>
              <a:t>  </a:t>
            </a:r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3F64C8-AF13-C92C-1E84-6F1D5B07A0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>
              <a:highlight>
                <a:srgbClr val="FFFF00"/>
              </a:highlight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D2AC05E-A396-9E0E-DFBF-116D7A8B2A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372907"/>
              </p:ext>
            </p:extLst>
          </p:nvPr>
        </p:nvGraphicFramePr>
        <p:xfrm>
          <a:off x="4362679" y="1188193"/>
          <a:ext cx="448070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C780171-FBAA-0B65-8477-120F5EA2E5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9271832"/>
              </p:ext>
            </p:extLst>
          </p:nvPr>
        </p:nvGraphicFramePr>
        <p:xfrm>
          <a:off x="8530728" y="1479386"/>
          <a:ext cx="3499691" cy="22191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3F9CB317-8600-354C-5C5B-679E46642A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8162757"/>
              </p:ext>
            </p:extLst>
          </p:nvPr>
        </p:nvGraphicFramePr>
        <p:xfrm>
          <a:off x="8731669" y="4344415"/>
          <a:ext cx="2956193" cy="17296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AE4C1B1A-4B2C-0D9C-B9FD-7EA2E094723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9902611"/>
              </p:ext>
            </p:extLst>
          </p:nvPr>
        </p:nvGraphicFramePr>
        <p:xfrm>
          <a:off x="330362" y="1392991"/>
          <a:ext cx="3692070" cy="21426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F2F1C409-D95E-3CBB-5C9A-2DBAD6C65D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19271027"/>
              </p:ext>
            </p:extLst>
          </p:nvPr>
        </p:nvGraphicFramePr>
        <p:xfrm>
          <a:off x="117513" y="4295815"/>
          <a:ext cx="3342820" cy="21426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7" name="Arrow: Left 16">
            <a:extLst>
              <a:ext uri="{FF2B5EF4-FFF2-40B4-BE49-F238E27FC236}">
                <a16:creationId xmlns:a16="http://schemas.microsoft.com/office/drawing/2014/main" id="{AE2FDE8C-4B02-27C9-6145-1C6DAFF1CBD7}"/>
              </a:ext>
            </a:extLst>
          </p:cNvPr>
          <p:cNvSpPr/>
          <p:nvPr/>
        </p:nvSpPr>
        <p:spPr>
          <a:xfrm>
            <a:off x="4022432" y="2083281"/>
            <a:ext cx="374574" cy="187287"/>
          </a:xfrm>
          <a:prstGeom prst="leftArrow">
            <a:avLst/>
          </a:prstGeom>
          <a:solidFill>
            <a:srgbClr val="046A3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46A38"/>
              </a:solidFill>
              <a:highlight>
                <a:srgbClr val="FFFF00"/>
              </a:highlight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BAB3BB8C-9218-3044-DF59-BE00D12B500B}"/>
              </a:ext>
            </a:extLst>
          </p:cNvPr>
          <p:cNvSpPr/>
          <p:nvPr/>
        </p:nvSpPr>
        <p:spPr>
          <a:xfrm>
            <a:off x="7656865" y="2743200"/>
            <a:ext cx="352540" cy="154236"/>
          </a:xfrm>
          <a:prstGeom prst="rightArrow">
            <a:avLst/>
          </a:prstGeom>
          <a:solidFill>
            <a:srgbClr val="046A3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highlight>
                <a:srgbClr val="FFFF00"/>
              </a:highlight>
            </a:endParaRP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E28F32B4-B58D-5542-769C-C95821B5BB9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59298" y="2559792"/>
            <a:ext cx="2104223" cy="2026231"/>
          </a:xfrm>
          <a:prstGeom prst="bentConnector3">
            <a:avLst/>
          </a:prstGeom>
          <a:ln>
            <a:solidFill>
              <a:srgbClr val="046A38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1F881D28-5964-95E6-0512-6D2F21B486E2}"/>
              </a:ext>
            </a:extLst>
          </p:cNvPr>
          <p:cNvCxnSpPr>
            <a:cxnSpLocks/>
          </p:cNvCxnSpPr>
          <p:nvPr/>
        </p:nvCxnSpPr>
        <p:spPr>
          <a:xfrm>
            <a:off x="7245332" y="3148147"/>
            <a:ext cx="1465375" cy="1437877"/>
          </a:xfrm>
          <a:prstGeom prst="bentConnector3">
            <a:avLst>
              <a:gd name="adj1" fmla="val 50000"/>
            </a:avLst>
          </a:prstGeom>
          <a:ln>
            <a:solidFill>
              <a:srgbClr val="046A38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ADC17421-07D6-D755-789B-292326A33D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1556841"/>
              </p:ext>
            </p:extLst>
          </p:nvPr>
        </p:nvGraphicFramePr>
        <p:xfrm>
          <a:off x="4362679" y="4252950"/>
          <a:ext cx="3788238" cy="2228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789107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8" grpId="0">
        <p:bldAsOne/>
      </p:bldGraphic>
      <p:bldGraphic spid="9" grpId="0">
        <p:bldAsOne/>
      </p:bldGraphic>
      <p:bldGraphic spid="10" grpId="0">
        <p:bldAsOne/>
      </p:bldGraphic>
      <p:bldGraphic spid="11" grpId="0">
        <p:bldAsOne/>
      </p:bldGraphic>
      <p:bldP spid="17" grpId="0" animBg="1"/>
      <p:bldP spid="18" grpId="0" animBg="1"/>
      <p:bldGraphic spid="26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3525E-98D7-3624-8DA4-F934C7D0F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632"/>
            <a:ext cx="10203180" cy="640715"/>
          </a:xfrm>
        </p:spPr>
        <p:txBody>
          <a:bodyPr>
            <a:normAutofit fontScale="90000"/>
          </a:bodyPr>
          <a:lstStyle/>
          <a:p>
            <a:endParaRPr lang="zh-CN" alt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8EFC20C-37F0-D2D6-C5AF-D5B86BE294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517755"/>
              </p:ext>
            </p:extLst>
          </p:nvPr>
        </p:nvGraphicFramePr>
        <p:xfrm>
          <a:off x="389890" y="980954"/>
          <a:ext cx="2705100" cy="5003800"/>
        </p:xfrm>
        <a:graphic>
          <a:graphicData uri="http://schemas.openxmlformats.org/drawingml/2006/table">
            <a:tbl>
              <a:tblPr/>
              <a:tblGrid>
                <a:gridCol w="1344930">
                  <a:extLst>
                    <a:ext uri="{9D8B030D-6E8A-4147-A177-3AD203B41FA5}">
                      <a16:colId xmlns:a16="http://schemas.microsoft.com/office/drawing/2014/main" val="3700964334"/>
                    </a:ext>
                  </a:extLst>
                </a:gridCol>
                <a:gridCol w="615910">
                  <a:extLst>
                    <a:ext uri="{9D8B030D-6E8A-4147-A177-3AD203B41FA5}">
                      <a16:colId xmlns:a16="http://schemas.microsoft.com/office/drawing/2014/main" val="954261340"/>
                    </a:ext>
                  </a:extLst>
                </a:gridCol>
                <a:gridCol w="744260">
                  <a:extLst>
                    <a:ext uri="{9D8B030D-6E8A-4147-A177-3AD203B41FA5}">
                      <a16:colId xmlns:a16="http://schemas.microsoft.com/office/drawing/2014/main" val="504272556"/>
                    </a:ext>
                  </a:extLst>
                </a:gridCol>
              </a:tblGrid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Brands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Count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140745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8983596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Moto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71135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Realme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4717191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Xiaomi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3801305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Nothing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6421026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Samsung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111909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Oppo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901628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iQOO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3176615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Oneplus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542649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Transsion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2864990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Apple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1097379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Google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9245237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Lava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509567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Lenovo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8697238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Nokia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9728802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Alcatel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4490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Huawei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64891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Others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4282908"/>
                  </a:ext>
                </a:extLst>
              </a:tr>
              <a:tr h="21973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Grand Total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1474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9238789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18624DD0-F586-0846-673A-9F8B10C0D2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929916"/>
              </p:ext>
            </p:extLst>
          </p:nvPr>
        </p:nvGraphicFramePr>
        <p:xfrm>
          <a:off x="3639436" y="980954"/>
          <a:ext cx="4390508" cy="5769414"/>
        </p:xfrm>
        <a:graphic>
          <a:graphicData uri="http://schemas.openxmlformats.org/drawingml/2006/table">
            <a:tbl>
              <a:tblPr/>
              <a:tblGrid>
                <a:gridCol w="3242192">
                  <a:extLst>
                    <a:ext uri="{9D8B030D-6E8A-4147-A177-3AD203B41FA5}">
                      <a16:colId xmlns:a16="http://schemas.microsoft.com/office/drawing/2014/main" val="2541272128"/>
                    </a:ext>
                  </a:extLst>
                </a:gridCol>
                <a:gridCol w="470849">
                  <a:extLst>
                    <a:ext uri="{9D8B030D-6E8A-4147-A177-3AD203B41FA5}">
                      <a16:colId xmlns:a16="http://schemas.microsoft.com/office/drawing/2014/main" val="228451073"/>
                    </a:ext>
                  </a:extLst>
                </a:gridCol>
                <a:gridCol w="677467">
                  <a:extLst>
                    <a:ext uri="{9D8B030D-6E8A-4147-A177-3AD203B41FA5}">
                      <a16:colId xmlns:a16="http://schemas.microsoft.com/office/drawing/2014/main" val="3823166716"/>
                    </a:ext>
                  </a:extLst>
                </a:gridCol>
              </a:tblGrid>
              <a:tr h="284862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Occupation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Count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485553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College Student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434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29%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5133334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Private Employee (MNC)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331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8646642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School Student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940709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Small Business owners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2641135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Government employee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9815079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Professional (Doctor, lawyer, CA etc.)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1899698"/>
                  </a:ext>
                </a:extLst>
              </a:tr>
              <a:tr h="4378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Workers - manufacturing, maintenance, construction, transportation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etc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9628381"/>
                  </a:ext>
                </a:extLst>
              </a:tr>
              <a:tr h="65274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Workers – Drivers (Uber/Ola/Rapido/Auto), Delivery people(Zomato, Swiggy, Flipkart, Amazon etc), Sales promotors in retail.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9736515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Housewife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9242834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Senior + Middle level Management in office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7840019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Small Business owner (Less than 10 employees)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1859268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General workers (waiters etc.)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675647"/>
                  </a:ext>
                </a:extLst>
              </a:tr>
              <a:tr h="4378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Business man （Real estate  insurance sales,etc)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1926632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Entrepreneur (More than 10 employees)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543011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Farming and Agriculture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6596173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Other (Please specify)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7538489"/>
                  </a:ext>
                </a:extLst>
              </a:tr>
              <a:tr h="22788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Grand Total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1474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750677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C0B48C8E-C1D2-94C0-C4AB-2D4C144587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631414"/>
              </p:ext>
            </p:extLst>
          </p:nvPr>
        </p:nvGraphicFramePr>
        <p:xfrm>
          <a:off x="8338553" y="980954"/>
          <a:ext cx="3463557" cy="1822450"/>
        </p:xfrm>
        <a:graphic>
          <a:graphicData uri="http://schemas.openxmlformats.org/drawingml/2006/table">
            <a:tbl>
              <a:tblPr/>
              <a:tblGrid>
                <a:gridCol w="1497664">
                  <a:extLst>
                    <a:ext uri="{9D8B030D-6E8A-4147-A177-3AD203B41FA5}">
                      <a16:colId xmlns:a16="http://schemas.microsoft.com/office/drawing/2014/main" val="1748085844"/>
                    </a:ext>
                  </a:extLst>
                </a:gridCol>
                <a:gridCol w="678323">
                  <a:extLst>
                    <a:ext uri="{9D8B030D-6E8A-4147-A177-3AD203B41FA5}">
                      <a16:colId xmlns:a16="http://schemas.microsoft.com/office/drawing/2014/main" val="1099473659"/>
                    </a:ext>
                  </a:extLst>
                </a:gridCol>
                <a:gridCol w="1287570">
                  <a:extLst>
                    <a:ext uri="{9D8B030D-6E8A-4147-A177-3AD203B41FA5}">
                      <a16:colId xmlns:a16="http://schemas.microsoft.com/office/drawing/2014/main" val="2145056977"/>
                    </a:ext>
                  </a:extLst>
                </a:gridCol>
              </a:tblGrid>
              <a:tr h="22225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Count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82969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18-24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665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45%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028654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25-29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75897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30-34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386109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35-39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248884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40-49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366460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50-59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9517068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Less than 18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6071056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Refuse to answer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453422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Grand Total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1474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8987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7808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CF6C3-9489-32E5-CC93-0962F814B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CB2F534-1270-4021-F72D-6DEC6310AED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55065"/>
          <a:ext cx="10515601" cy="4092458"/>
        </p:xfrm>
        <a:graphic>
          <a:graphicData uri="http://schemas.openxmlformats.org/drawingml/2006/table">
            <a:tbl>
              <a:tblPr/>
              <a:tblGrid>
                <a:gridCol w="2288236">
                  <a:extLst>
                    <a:ext uri="{9D8B030D-6E8A-4147-A177-3AD203B41FA5}">
                      <a16:colId xmlns:a16="http://schemas.microsoft.com/office/drawing/2014/main" val="2687148611"/>
                    </a:ext>
                  </a:extLst>
                </a:gridCol>
                <a:gridCol w="424223">
                  <a:extLst>
                    <a:ext uri="{9D8B030D-6E8A-4147-A177-3AD203B41FA5}">
                      <a16:colId xmlns:a16="http://schemas.microsoft.com/office/drawing/2014/main" val="646324987"/>
                    </a:ext>
                  </a:extLst>
                </a:gridCol>
                <a:gridCol w="488500">
                  <a:extLst>
                    <a:ext uri="{9D8B030D-6E8A-4147-A177-3AD203B41FA5}">
                      <a16:colId xmlns:a16="http://schemas.microsoft.com/office/drawing/2014/main" val="4248035956"/>
                    </a:ext>
                  </a:extLst>
                </a:gridCol>
                <a:gridCol w="488500">
                  <a:extLst>
                    <a:ext uri="{9D8B030D-6E8A-4147-A177-3AD203B41FA5}">
                      <a16:colId xmlns:a16="http://schemas.microsoft.com/office/drawing/2014/main" val="3166048270"/>
                    </a:ext>
                  </a:extLst>
                </a:gridCol>
                <a:gridCol w="437079">
                  <a:extLst>
                    <a:ext uri="{9D8B030D-6E8A-4147-A177-3AD203B41FA5}">
                      <a16:colId xmlns:a16="http://schemas.microsoft.com/office/drawing/2014/main" val="3396415474"/>
                    </a:ext>
                  </a:extLst>
                </a:gridCol>
                <a:gridCol w="340664">
                  <a:extLst>
                    <a:ext uri="{9D8B030D-6E8A-4147-A177-3AD203B41FA5}">
                      <a16:colId xmlns:a16="http://schemas.microsoft.com/office/drawing/2014/main" val="4044705962"/>
                    </a:ext>
                  </a:extLst>
                </a:gridCol>
                <a:gridCol w="302099">
                  <a:extLst>
                    <a:ext uri="{9D8B030D-6E8A-4147-A177-3AD203B41FA5}">
                      <a16:colId xmlns:a16="http://schemas.microsoft.com/office/drawing/2014/main" val="3859599235"/>
                    </a:ext>
                  </a:extLst>
                </a:gridCol>
                <a:gridCol w="314954">
                  <a:extLst>
                    <a:ext uri="{9D8B030D-6E8A-4147-A177-3AD203B41FA5}">
                      <a16:colId xmlns:a16="http://schemas.microsoft.com/office/drawing/2014/main" val="750572890"/>
                    </a:ext>
                  </a:extLst>
                </a:gridCol>
                <a:gridCol w="276388">
                  <a:extLst>
                    <a:ext uri="{9D8B030D-6E8A-4147-A177-3AD203B41FA5}">
                      <a16:colId xmlns:a16="http://schemas.microsoft.com/office/drawing/2014/main" val="2777533090"/>
                    </a:ext>
                  </a:extLst>
                </a:gridCol>
                <a:gridCol w="276388">
                  <a:extLst>
                    <a:ext uri="{9D8B030D-6E8A-4147-A177-3AD203B41FA5}">
                      <a16:colId xmlns:a16="http://schemas.microsoft.com/office/drawing/2014/main" val="1246817241"/>
                    </a:ext>
                  </a:extLst>
                </a:gridCol>
                <a:gridCol w="237822">
                  <a:extLst>
                    <a:ext uri="{9D8B030D-6E8A-4147-A177-3AD203B41FA5}">
                      <a16:colId xmlns:a16="http://schemas.microsoft.com/office/drawing/2014/main" val="2082429535"/>
                    </a:ext>
                  </a:extLst>
                </a:gridCol>
                <a:gridCol w="334237">
                  <a:extLst>
                    <a:ext uri="{9D8B030D-6E8A-4147-A177-3AD203B41FA5}">
                      <a16:colId xmlns:a16="http://schemas.microsoft.com/office/drawing/2014/main" val="1667098014"/>
                    </a:ext>
                  </a:extLst>
                </a:gridCol>
                <a:gridCol w="314954">
                  <a:extLst>
                    <a:ext uri="{9D8B030D-6E8A-4147-A177-3AD203B41FA5}">
                      <a16:colId xmlns:a16="http://schemas.microsoft.com/office/drawing/2014/main" val="2792070884"/>
                    </a:ext>
                  </a:extLst>
                </a:gridCol>
                <a:gridCol w="443506">
                  <a:extLst>
                    <a:ext uri="{9D8B030D-6E8A-4147-A177-3AD203B41FA5}">
                      <a16:colId xmlns:a16="http://schemas.microsoft.com/office/drawing/2014/main" val="3152596688"/>
                    </a:ext>
                  </a:extLst>
                </a:gridCol>
                <a:gridCol w="314954">
                  <a:extLst>
                    <a:ext uri="{9D8B030D-6E8A-4147-A177-3AD203B41FA5}">
                      <a16:colId xmlns:a16="http://schemas.microsoft.com/office/drawing/2014/main" val="2264972019"/>
                    </a:ext>
                  </a:extLst>
                </a:gridCol>
                <a:gridCol w="404941">
                  <a:extLst>
                    <a:ext uri="{9D8B030D-6E8A-4147-A177-3AD203B41FA5}">
                      <a16:colId xmlns:a16="http://schemas.microsoft.com/office/drawing/2014/main" val="1673183675"/>
                    </a:ext>
                  </a:extLst>
                </a:gridCol>
                <a:gridCol w="404941">
                  <a:extLst>
                    <a:ext uri="{9D8B030D-6E8A-4147-A177-3AD203B41FA5}">
                      <a16:colId xmlns:a16="http://schemas.microsoft.com/office/drawing/2014/main" val="2215759231"/>
                    </a:ext>
                  </a:extLst>
                </a:gridCol>
                <a:gridCol w="366375">
                  <a:extLst>
                    <a:ext uri="{9D8B030D-6E8A-4147-A177-3AD203B41FA5}">
                      <a16:colId xmlns:a16="http://schemas.microsoft.com/office/drawing/2014/main" val="3035246999"/>
                    </a:ext>
                  </a:extLst>
                </a:gridCol>
                <a:gridCol w="282815">
                  <a:extLst>
                    <a:ext uri="{9D8B030D-6E8A-4147-A177-3AD203B41FA5}">
                      <a16:colId xmlns:a16="http://schemas.microsoft.com/office/drawing/2014/main" val="688442705"/>
                    </a:ext>
                  </a:extLst>
                </a:gridCol>
                <a:gridCol w="456362">
                  <a:extLst>
                    <a:ext uri="{9D8B030D-6E8A-4147-A177-3AD203B41FA5}">
                      <a16:colId xmlns:a16="http://schemas.microsoft.com/office/drawing/2014/main" val="2380687527"/>
                    </a:ext>
                  </a:extLst>
                </a:gridCol>
                <a:gridCol w="430651">
                  <a:extLst>
                    <a:ext uri="{9D8B030D-6E8A-4147-A177-3AD203B41FA5}">
                      <a16:colId xmlns:a16="http://schemas.microsoft.com/office/drawing/2014/main" val="3134440287"/>
                    </a:ext>
                  </a:extLst>
                </a:gridCol>
                <a:gridCol w="443506">
                  <a:extLst>
                    <a:ext uri="{9D8B030D-6E8A-4147-A177-3AD203B41FA5}">
                      <a16:colId xmlns:a16="http://schemas.microsoft.com/office/drawing/2014/main" val="3001881740"/>
                    </a:ext>
                  </a:extLst>
                </a:gridCol>
                <a:gridCol w="443506">
                  <a:extLst>
                    <a:ext uri="{9D8B030D-6E8A-4147-A177-3AD203B41FA5}">
                      <a16:colId xmlns:a16="http://schemas.microsoft.com/office/drawing/2014/main" val="2866362529"/>
                    </a:ext>
                  </a:extLst>
                </a:gridCol>
              </a:tblGrid>
              <a:tr h="152045">
                <a:tc>
                  <a:txBody>
                    <a:bodyPr/>
                    <a:lstStyle/>
                    <a:p>
                      <a:pPr algn="l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Occupation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Moto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Realme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Xiaomi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Nothing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Samsung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OPPO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iQOO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Oneplus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Transsion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Total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8763657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College Student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421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5816435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Private Employee (MNC)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314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575322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School Student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3184620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Government employee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410594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Small Business owners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2044661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Professional (Doctor, lawyer, CA etc.)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987768"/>
                  </a:ext>
                </a:extLst>
              </a:tr>
              <a:tr h="26387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Workers - manufacturing, maintenance, construction, transportation etc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2176576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Housewife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0490877"/>
                  </a:ext>
                </a:extLst>
              </a:tr>
              <a:tr h="393354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Workers – Drivers (Uber/Ola/Rapido/Auto), Delivery people(Zomato, Swiggy, Flipkart, Amazon etc), Sales promotors in retail.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1146867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Senior + Middle level Management in office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8033000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Small Business owner (Less than 10 employees)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638846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General workers (waiters etc.)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4119514"/>
                  </a:ext>
                </a:extLst>
              </a:tr>
              <a:tr h="3933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Business man （Real estate intermediary, engaged in the financial industry, insurance sales, automotive consumer services）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4610323"/>
                  </a:ext>
                </a:extLst>
              </a:tr>
              <a:tr h="3933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Employees engaged in agriculture, animal husbandry and forestry （ Who will use the app like PMKISAN Gol， Mandi Central）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564203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Entrepreneur (More than 10 employees)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221507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Other (Please specify)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9403166"/>
                  </a:ext>
                </a:extLst>
              </a:tr>
              <a:tr h="181473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Grand Total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1394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0666569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95% of 1474</a:t>
                      </a: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67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4794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C091C-8C79-5894-5BC1-25ED85CCA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600B921-87DD-55FF-C9B9-9E8D7311C32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219917"/>
          <a:ext cx="10515601" cy="3562754"/>
        </p:xfrm>
        <a:graphic>
          <a:graphicData uri="http://schemas.openxmlformats.org/drawingml/2006/table">
            <a:tbl>
              <a:tblPr/>
              <a:tblGrid>
                <a:gridCol w="2430879">
                  <a:extLst>
                    <a:ext uri="{9D8B030D-6E8A-4147-A177-3AD203B41FA5}">
                      <a16:colId xmlns:a16="http://schemas.microsoft.com/office/drawing/2014/main" val="2659004387"/>
                    </a:ext>
                  </a:extLst>
                </a:gridCol>
                <a:gridCol w="300446">
                  <a:extLst>
                    <a:ext uri="{9D8B030D-6E8A-4147-A177-3AD203B41FA5}">
                      <a16:colId xmlns:a16="http://schemas.microsoft.com/office/drawing/2014/main" val="2169348009"/>
                    </a:ext>
                  </a:extLst>
                </a:gridCol>
                <a:gridCol w="341416">
                  <a:extLst>
                    <a:ext uri="{9D8B030D-6E8A-4147-A177-3AD203B41FA5}">
                      <a16:colId xmlns:a16="http://schemas.microsoft.com/office/drawing/2014/main" val="255123481"/>
                    </a:ext>
                  </a:extLst>
                </a:gridCol>
                <a:gridCol w="348244">
                  <a:extLst>
                    <a:ext uri="{9D8B030D-6E8A-4147-A177-3AD203B41FA5}">
                      <a16:colId xmlns:a16="http://schemas.microsoft.com/office/drawing/2014/main" val="3779511682"/>
                    </a:ext>
                  </a:extLst>
                </a:gridCol>
                <a:gridCol w="307274">
                  <a:extLst>
                    <a:ext uri="{9D8B030D-6E8A-4147-A177-3AD203B41FA5}">
                      <a16:colId xmlns:a16="http://schemas.microsoft.com/office/drawing/2014/main" val="3544731124"/>
                    </a:ext>
                  </a:extLst>
                </a:gridCol>
                <a:gridCol w="361901">
                  <a:extLst>
                    <a:ext uri="{9D8B030D-6E8A-4147-A177-3AD203B41FA5}">
                      <a16:colId xmlns:a16="http://schemas.microsoft.com/office/drawing/2014/main" val="366529332"/>
                    </a:ext>
                  </a:extLst>
                </a:gridCol>
                <a:gridCol w="320930">
                  <a:extLst>
                    <a:ext uri="{9D8B030D-6E8A-4147-A177-3AD203B41FA5}">
                      <a16:colId xmlns:a16="http://schemas.microsoft.com/office/drawing/2014/main" val="302379090"/>
                    </a:ext>
                  </a:extLst>
                </a:gridCol>
                <a:gridCol w="334587">
                  <a:extLst>
                    <a:ext uri="{9D8B030D-6E8A-4147-A177-3AD203B41FA5}">
                      <a16:colId xmlns:a16="http://schemas.microsoft.com/office/drawing/2014/main" val="1424453560"/>
                    </a:ext>
                  </a:extLst>
                </a:gridCol>
                <a:gridCol w="293617">
                  <a:extLst>
                    <a:ext uri="{9D8B030D-6E8A-4147-A177-3AD203B41FA5}">
                      <a16:colId xmlns:a16="http://schemas.microsoft.com/office/drawing/2014/main" val="1720372480"/>
                    </a:ext>
                  </a:extLst>
                </a:gridCol>
                <a:gridCol w="293617">
                  <a:extLst>
                    <a:ext uri="{9D8B030D-6E8A-4147-A177-3AD203B41FA5}">
                      <a16:colId xmlns:a16="http://schemas.microsoft.com/office/drawing/2014/main" val="399139397"/>
                    </a:ext>
                  </a:extLst>
                </a:gridCol>
                <a:gridCol w="252647">
                  <a:extLst>
                    <a:ext uri="{9D8B030D-6E8A-4147-A177-3AD203B41FA5}">
                      <a16:colId xmlns:a16="http://schemas.microsoft.com/office/drawing/2014/main" val="3214661656"/>
                    </a:ext>
                  </a:extLst>
                </a:gridCol>
                <a:gridCol w="355072">
                  <a:extLst>
                    <a:ext uri="{9D8B030D-6E8A-4147-A177-3AD203B41FA5}">
                      <a16:colId xmlns:a16="http://schemas.microsoft.com/office/drawing/2014/main" val="314021212"/>
                    </a:ext>
                  </a:extLst>
                </a:gridCol>
                <a:gridCol w="334587">
                  <a:extLst>
                    <a:ext uri="{9D8B030D-6E8A-4147-A177-3AD203B41FA5}">
                      <a16:colId xmlns:a16="http://schemas.microsoft.com/office/drawing/2014/main" val="596435704"/>
                    </a:ext>
                  </a:extLst>
                </a:gridCol>
                <a:gridCol w="471154">
                  <a:extLst>
                    <a:ext uri="{9D8B030D-6E8A-4147-A177-3AD203B41FA5}">
                      <a16:colId xmlns:a16="http://schemas.microsoft.com/office/drawing/2014/main" val="449948765"/>
                    </a:ext>
                  </a:extLst>
                </a:gridCol>
                <a:gridCol w="334587">
                  <a:extLst>
                    <a:ext uri="{9D8B030D-6E8A-4147-A177-3AD203B41FA5}">
                      <a16:colId xmlns:a16="http://schemas.microsoft.com/office/drawing/2014/main" val="2135526773"/>
                    </a:ext>
                  </a:extLst>
                </a:gridCol>
                <a:gridCol w="430184">
                  <a:extLst>
                    <a:ext uri="{9D8B030D-6E8A-4147-A177-3AD203B41FA5}">
                      <a16:colId xmlns:a16="http://schemas.microsoft.com/office/drawing/2014/main" val="3437170278"/>
                    </a:ext>
                  </a:extLst>
                </a:gridCol>
                <a:gridCol w="430184">
                  <a:extLst>
                    <a:ext uri="{9D8B030D-6E8A-4147-A177-3AD203B41FA5}">
                      <a16:colId xmlns:a16="http://schemas.microsoft.com/office/drawing/2014/main" val="1207028555"/>
                    </a:ext>
                  </a:extLst>
                </a:gridCol>
                <a:gridCol w="389214">
                  <a:extLst>
                    <a:ext uri="{9D8B030D-6E8A-4147-A177-3AD203B41FA5}">
                      <a16:colId xmlns:a16="http://schemas.microsoft.com/office/drawing/2014/main" val="3955537930"/>
                    </a:ext>
                  </a:extLst>
                </a:gridCol>
                <a:gridCol w="300446">
                  <a:extLst>
                    <a:ext uri="{9D8B030D-6E8A-4147-A177-3AD203B41FA5}">
                      <a16:colId xmlns:a16="http://schemas.microsoft.com/office/drawing/2014/main" val="2578980377"/>
                    </a:ext>
                  </a:extLst>
                </a:gridCol>
                <a:gridCol w="484810">
                  <a:extLst>
                    <a:ext uri="{9D8B030D-6E8A-4147-A177-3AD203B41FA5}">
                      <a16:colId xmlns:a16="http://schemas.microsoft.com/office/drawing/2014/main" val="4226134904"/>
                    </a:ext>
                  </a:extLst>
                </a:gridCol>
                <a:gridCol w="457497">
                  <a:extLst>
                    <a:ext uri="{9D8B030D-6E8A-4147-A177-3AD203B41FA5}">
                      <a16:colId xmlns:a16="http://schemas.microsoft.com/office/drawing/2014/main" val="3054288504"/>
                    </a:ext>
                  </a:extLst>
                </a:gridCol>
                <a:gridCol w="471154">
                  <a:extLst>
                    <a:ext uri="{9D8B030D-6E8A-4147-A177-3AD203B41FA5}">
                      <a16:colId xmlns:a16="http://schemas.microsoft.com/office/drawing/2014/main" val="3246234922"/>
                    </a:ext>
                  </a:extLst>
                </a:gridCol>
                <a:gridCol w="471154">
                  <a:extLst>
                    <a:ext uri="{9D8B030D-6E8A-4147-A177-3AD203B41FA5}">
                      <a16:colId xmlns:a16="http://schemas.microsoft.com/office/drawing/2014/main" val="625315728"/>
                    </a:ext>
                  </a:extLst>
                </a:gridCol>
              </a:tblGrid>
              <a:tr h="196187">
                <a:tc>
                  <a:txBody>
                    <a:bodyPr/>
                    <a:lstStyle/>
                    <a:p>
                      <a:pPr algn="l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Occupation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Vivo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Moto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Realme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Xiaomi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Nothing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Samsung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OPPO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iQOO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Oneplus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Transsion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Total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0D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6189509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College Student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421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4038753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Private Employee (MNC)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314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3459229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School Student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068364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Government employee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184720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Small Business owners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5097235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Professional (Doctor, lawyer, CA etc.)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088084"/>
                  </a:ext>
                </a:extLst>
              </a:tr>
              <a:tr h="26387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Workers - manufacturing, maintenance, construction, transportation etc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757078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Housewife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7218624"/>
                  </a:ext>
                </a:extLst>
              </a:tr>
              <a:tr h="393354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Workers – Drivers (Uber/Ola/Rapido/Auto), Delivery people(Zomato, Swiggy, Flipkart, Amazon etc), Sales promotors in retail.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1769791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Senior + Middle level Management in office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1193999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Small Business owner (Less than 10 employees)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7397844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General workers (waiters etc.)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5734227"/>
                  </a:ext>
                </a:extLst>
              </a:tr>
              <a:tr h="3933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Business man （Real estate intermediary, engaged in the financial industry, insurance sales, automotive consumer services）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4431455"/>
                  </a:ext>
                </a:extLst>
              </a:tr>
              <a:tr h="393354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Employees engaged in agriculture, animal husbandry and forestry （ Who will use the app like PMKISAN Gol， Mandi Central）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2892375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Entrepreneur (More than 10 employees)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6322766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Other (Please specify)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692469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Grand Total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219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141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137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116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43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1394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905" marR="4905" marT="490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18940"/>
                  </a:ext>
                </a:extLst>
              </a:tr>
              <a:tr h="137331"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95% of 1474</a:t>
                      </a:r>
                    </a:p>
                  </a:txBody>
                  <a:tcPr marL="4905" marR="4905" marT="490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47407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5345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5C6FE-740C-B0B1-BC8E-E9B72FCB9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zh-CN" b="1" dirty="0">
                <a:solidFill>
                  <a:srgbClr val="046A38"/>
                </a:solidFill>
              </a:rPr>
              <a:t>Response Statistics</a:t>
            </a:r>
            <a:endParaRPr lang="zh-CN" altLang="en-US" b="1" dirty="0">
              <a:solidFill>
                <a:srgbClr val="046A38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524F57-1142-6D02-E5E0-B520DB44F0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099199"/>
            <a:ext cx="10515600" cy="180419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D7C98FB-09FB-F7AB-48A3-96DA396E9461}"/>
              </a:ext>
            </a:extLst>
          </p:cNvPr>
          <p:cNvSpPr/>
          <p:nvPr/>
        </p:nvSpPr>
        <p:spPr>
          <a:xfrm>
            <a:off x="6719775" y="3429000"/>
            <a:ext cx="2286001" cy="102949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8543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D712F-21BD-22B5-98BE-16C85724F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280B4436-3E1A-CF84-102A-FBCA679742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5547313"/>
              </p:ext>
            </p:extLst>
          </p:nvPr>
        </p:nvGraphicFramePr>
        <p:xfrm>
          <a:off x="1257300" y="1967638"/>
          <a:ext cx="9166862" cy="4468040"/>
        </p:xfrm>
        <a:graphic>
          <a:graphicData uri="http://schemas.openxmlformats.org/drawingml/2006/table">
            <a:tbl>
              <a:tblPr/>
              <a:tblGrid>
                <a:gridCol w="2605522">
                  <a:extLst>
                    <a:ext uri="{9D8B030D-6E8A-4147-A177-3AD203B41FA5}">
                      <a16:colId xmlns:a16="http://schemas.microsoft.com/office/drawing/2014/main" val="1170260419"/>
                    </a:ext>
                  </a:extLst>
                </a:gridCol>
                <a:gridCol w="656134">
                  <a:extLst>
                    <a:ext uri="{9D8B030D-6E8A-4147-A177-3AD203B41FA5}">
                      <a16:colId xmlns:a16="http://schemas.microsoft.com/office/drawing/2014/main" val="3789214380"/>
                    </a:ext>
                  </a:extLst>
                </a:gridCol>
                <a:gridCol w="656134">
                  <a:extLst>
                    <a:ext uri="{9D8B030D-6E8A-4147-A177-3AD203B41FA5}">
                      <a16:colId xmlns:a16="http://schemas.microsoft.com/office/drawing/2014/main" val="2118740137"/>
                    </a:ext>
                  </a:extLst>
                </a:gridCol>
                <a:gridCol w="656134">
                  <a:extLst>
                    <a:ext uri="{9D8B030D-6E8A-4147-A177-3AD203B41FA5}">
                      <a16:colId xmlns:a16="http://schemas.microsoft.com/office/drawing/2014/main" val="2411547327"/>
                    </a:ext>
                  </a:extLst>
                </a:gridCol>
                <a:gridCol w="656134">
                  <a:extLst>
                    <a:ext uri="{9D8B030D-6E8A-4147-A177-3AD203B41FA5}">
                      <a16:colId xmlns:a16="http://schemas.microsoft.com/office/drawing/2014/main" val="3771431562"/>
                    </a:ext>
                  </a:extLst>
                </a:gridCol>
                <a:gridCol w="656134">
                  <a:extLst>
                    <a:ext uri="{9D8B030D-6E8A-4147-A177-3AD203B41FA5}">
                      <a16:colId xmlns:a16="http://schemas.microsoft.com/office/drawing/2014/main" val="3812327692"/>
                    </a:ext>
                  </a:extLst>
                </a:gridCol>
                <a:gridCol w="656134">
                  <a:extLst>
                    <a:ext uri="{9D8B030D-6E8A-4147-A177-3AD203B41FA5}">
                      <a16:colId xmlns:a16="http://schemas.microsoft.com/office/drawing/2014/main" val="3798723606"/>
                    </a:ext>
                  </a:extLst>
                </a:gridCol>
                <a:gridCol w="656134">
                  <a:extLst>
                    <a:ext uri="{9D8B030D-6E8A-4147-A177-3AD203B41FA5}">
                      <a16:colId xmlns:a16="http://schemas.microsoft.com/office/drawing/2014/main" val="3666743412"/>
                    </a:ext>
                  </a:extLst>
                </a:gridCol>
                <a:gridCol w="656134">
                  <a:extLst>
                    <a:ext uri="{9D8B030D-6E8A-4147-A177-3AD203B41FA5}">
                      <a16:colId xmlns:a16="http://schemas.microsoft.com/office/drawing/2014/main" val="1153221956"/>
                    </a:ext>
                  </a:extLst>
                </a:gridCol>
                <a:gridCol w="656134">
                  <a:extLst>
                    <a:ext uri="{9D8B030D-6E8A-4147-A177-3AD203B41FA5}">
                      <a16:colId xmlns:a16="http://schemas.microsoft.com/office/drawing/2014/main" val="3413017220"/>
                    </a:ext>
                  </a:extLst>
                </a:gridCol>
                <a:gridCol w="656134">
                  <a:extLst>
                    <a:ext uri="{9D8B030D-6E8A-4147-A177-3AD203B41FA5}">
                      <a16:colId xmlns:a16="http://schemas.microsoft.com/office/drawing/2014/main" val="3608493604"/>
                    </a:ext>
                  </a:extLst>
                </a:gridCol>
              </a:tblGrid>
              <a:tr h="249782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Occupation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IN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Oppo K13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IN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Edge 60 Fusion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IN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Vivo T4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IN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Realme P3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IN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Moto G85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6857955"/>
                  </a:ext>
                </a:extLst>
              </a:tr>
              <a:tr h="17653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College Student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18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17%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31%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17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44%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10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27%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4858587"/>
                  </a:ext>
                </a:extLst>
              </a:tr>
              <a:tr h="17653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Private Employee (MNC)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19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7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19%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10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26%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3E2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6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16%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212824"/>
                  </a:ext>
                </a:extLst>
              </a:tr>
              <a:tr h="5086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Employees engaged in agriculture, animal husbandry and forestry （ Who will use the app like PMKISAN Gol， Mandi Central）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5918066"/>
                  </a:ext>
                </a:extLst>
              </a:tr>
              <a:tr h="2566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Entrepreneur (More than 10 employees)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9346986"/>
                  </a:ext>
                </a:extLst>
              </a:tr>
              <a:tr h="17653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General workers (waiters etc.)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870137"/>
                  </a:ext>
                </a:extLst>
              </a:tr>
              <a:tr h="17653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Government employee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8%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4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11%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061244"/>
                  </a:ext>
                </a:extLst>
              </a:tr>
              <a:tr h="17653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Housewife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7567074"/>
                  </a:ext>
                </a:extLst>
              </a:tr>
              <a:tr h="17653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Professional (Doctor, lawyer, CA etc.)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4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6%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6%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9555367"/>
                  </a:ext>
                </a:extLst>
              </a:tr>
              <a:tr h="17653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School Student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9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14%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6833127"/>
                  </a:ext>
                </a:extLst>
              </a:tr>
              <a:tr h="2566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Senior + Middle level Management in office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8%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8%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6700226"/>
                  </a:ext>
                </a:extLst>
              </a:tr>
              <a:tr h="2566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Small Business owner (Less than 10 employees)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187916"/>
                  </a:ext>
                </a:extLst>
              </a:tr>
              <a:tr h="17653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Small Business owners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9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14%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14%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0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299430"/>
                  </a:ext>
                </a:extLst>
              </a:tr>
              <a:tr h="462807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Business man （Real estate intermediary, engaged in the financial industry, insurance sales, automotive consumer services）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534978"/>
                  </a:ext>
                </a:extLst>
              </a:tr>
              <a:tr h="462807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Workers – Drivers (Uber/Ola/Rapido/Auto), Delivery people(Zomato, Swiggy, Flipkart, Amazon etc), Sales promotors in retail.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6%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5823036"/>
                  </a:ext>
                </a:extLst>
              </a:tr>
              <a:tr h="233789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Workers - manufacturing, maintenance, construction, transportation etc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4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7%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9539597"/>
                  </a:ext>
                </a:extLst>
              </a:tr>
              <a:tr h="17653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Other (Please specify)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　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2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5%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33033"/>
                  </a:ext>
                </a:extLst>
              </a:tr>
              <a:tr h="176535"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Grand Total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61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100%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64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100%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36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100%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39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100%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37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PO Sans" panose="00020600040101010101" pitchFamily="18" charset="-122"/>
                          <a:ea typeface="OPPO Sans" panose="00020600040101010101" pitchFamily="18" charset="-122"/>
                        </a:rPr>
                        <a:t>100%</a:t>
                      </a:r>
                    </a:p>
                  </a:txBody>
                  <a:tcPr marL="4771" marR="4771" marT="477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28375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5225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875CF-71B1-1A15-A526-9AB631F51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8814"/>
            <a:ext cx="10515600" cy="1325563"/>
          </a:xfrm>
        </p:spPr>
        <p:txBody>
          <a:bodyPr/>
          <a:lstStyle/>
          <a:p>
            <a:r>
              <a:rPr lang="en-IN" altLang="zh-CN" b="1" dirty="0">
                <a:solidFill>
                  <a:srgbClr val="046A38"/>
                </a:solidFill>
              </a:rPr>
              <a:t>Basic Information</a:t>
            </a:r>
            <a:endParaRPr lang="zh-CN" altLang="en-US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FF225E4D-1392-56CF-5F09-803D5E7915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1131091"/>
              </p:ext>
            </p:extLst>
          </p:nvPr>
        </p:nvGraphicFramePr>
        <p:xfrm>
          <a:off x="4469219" y="1927167"/>
          <a:ext cx="2994837" cy="45657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9ACD429-03FA-9874-4CDC-9CB9F0D23E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102668"/>
              </p:ext>
            </p:extLst>
          </p:nvPr>
        </p:nvGraphicFramePr>
        <p:xfrm>
          <a:off x="7931887" y="1889422"/>
          <a:ext cx="4166191" cy="22041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0F08286-459E-6A5C-115B-A01CF9D741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1001603"/>
              </p:ext>
            </p:extLst>
          </p:nvPr>
        </p:nvGraphicFramePr>
        <p:xfrm>
          <a:off x="1" y="1690688"/>
          <a:ext cx="4642914" cy="4866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7C4F6E1-D8F8-0BE8-B9AE-4AEEA6F1A6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638047"/>
              </p:ext>
            </p:extLst>
          </p:nvPr>
        </p:nvGraphicFramePr>
        <p:xfrm>
          <a:off x="7653374" y="4446158"/>
          <a:ext cx="4279900" cy="1819910"/>
        </p:xfrm>
        <a:graphic>
          <a:graphicData uri="http://schemas.openxmlformats.org/drawingml/2006/table">
            <a:tbl>
              <a:tblPr/>
              <a:tblGrid>
                <a:gridCol w="2844800">
                  <a:extLst>
                    <a:ext uri="{9D8B030D-6E8A-4147-A177-3AD203B41FA5}">
                      <a16:colId xmlns:a16="http://schemas.microsoft.com/office/drawing/2014/main" val="4239271502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905820293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2144611537"/>
                    </a:ext>
                  </a:extLst>
                </a:gridCol>
              </a:tblGrid>
              <a:tr h="110608"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Age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4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Count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73939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18-24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665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45%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650623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25-29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48319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30-34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7302516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35-39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721638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40-49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0460146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50-59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39041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Less than 18 years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17122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Refuse to answer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3809706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Grand Total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1474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 dirty="0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83589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180F4FA-4461-A37A-80F6-1062C437C7EF}"/>
              </a:ext>
            </a:extLst>
          </p:cNvPr>
          <p:cNvSpPr txBox="1"/>
          <p:nvPr/>
        </p:nvSpPr>
        <p:spPr>
          <a:xfrm>
            <a:off x="8304683" y="4138381"/>
            <a:ext cx="27687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altLang="zh-CN" sz="1400" b="1" dirty="0">
                <a:solidFill>
                  <a:srgbClr val="046A38"/>
                </a:solidFill>
              </a:rPr>
              <a:t>Age Distribution Of Participants</a:t>
            </a:r>
            <a:endParaRPr lang="zh-CN" altLang="en-US" sz="1400" b="1" dirty="0">
              <a:solidFill>
                <a:srgbClr val="046A3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77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BFB4A-B44D-A0D4-2257-60E24B565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144" y="343860"/>
            <a:ext cx="10515600" cy="1325563"/>
          </a:xfrm>
        </p:spPr>
        <p:txBody>
          <a:bodyPr>
            <a:normAutofit/>
          </a:bodyPr>
          <a:lstStyle/>
          <a:p>
            <a:r>
              <a:rPr lang="en-IN" altLang="zh-CN" sz="3200" b="1" dirty="0">
                <a:solidFill>
                  <a:srgbClr val="046A38"/>
                </a:solidFill>
              </a:rPr>
              <a:t>Present &amp; Previous Phone Brand / Reason for Change</a:t>
            </a:r>
            <a:endParaRPr lang="zh-CN" altLang="en-US" sz="3200" b="1" dirty="0">
              <a:solidFill>
                <a:srgbClr val="046A38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8A0F49C-BF91-E884-0B07-7193439851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6715580"/>
              </p:ext>
            </p:extLst>
          </p:nvPr>
        </p:nvGraphicFramePr>
        <p:xfrm>
          <a:off x="7634177" y="2198872"/>
          <a:ext cx="4401879" cy="2682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63CDAE8-BA64-385C-93CF-8132C8B902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4049385"/>
              </p:ext>
            </p:extLst>
          </p:nvPr>
        </p:nvGraphicFramePr>
        <p:xfrm>
          <a:off x="3668233" y="2198872"/>
          <a:ext cx="3965944" cy="2733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42FC4F41-BAB7-0BF0-75B0-CD77C8B240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9603945"/>
              </p:ext>
            </p:extLst>
          </p:nvPr>
        </p:nvGraphicFramePr>
        <p:xfrm>
          <a:off x="439109" y="2222363"/>
          <a:ext cx="2987749" cy="33703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688567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50D863-EC9C-A99A-6DBC-A502D21637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511" y="3649632"/>
            <a:ext cx="4474061" cy="297711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84778B-22DD-4632-0455-BAC1E526F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6527" y="3649632"/>
            <a:ext cx="4113350" cy="30169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557506-D9D3-B68B-2028-69DE2A8D7A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6527" y="358332"/>
            <a:ext cx="3995569" cy="29877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65BE96-9484-6066-F9C6-163BC29E64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067" y="231251"/>
            <a:ext cx="4272115" cy="297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59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EE663-05B9-62E7-062B-9945C23F7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761921" cy="1325563"/>
          </a:xfrm>
        </p:spPr>
        <p:txBody>
          <a:bodyPr>
            <a:normAutofit/>
          </a:bodyPr>
          <a:lstStyle/>
          <a:p>
            <a:r>
              <a:rPr lang="en-IN" altLang="zh-CN" sz="3200" b="1" dirty="0">
                <a:solidFill>
                  <a:srgbClr val="046A38"/>
                </a:solidFill>
              </a:rPr>
              <a:t>Payment Mode used by Different age group and Occupation</a:t>
            </a:r>
            <a:endParaRPr lang="zh-CN" altLang="en-US" sz="3200" b="1" dirty="0">
              <a:solidFill>
                <a:srgbClr val="046A38"/>
              </a:solidFill>
            </a:endParaRPr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08766136-DB19-7CE2-2590-66A5972C39A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09843" y="1204695"/>
          <a:ext cx="9972314" cy="5032812"/>
        </p:xfrm>
        <a:graphic>
          <a:graphicData uri="http://schemas.openxmlformats.org/drawingml/2006/table">
            <a:tbl>
              <a:tblPr/>
              <a:tblGrid>
                <a:gridCol w="1792776">
                  <a:extLst>
                    <a:ext uri="{9D8B030D-6E8A-4147-A177-3AD203B41FA5}">
                      <a16:colId xmlns:a16="http://schemas.microsoft.com/office/drawing/2014/main" val="3853367742"/>
                    </a:ext>
                  </a:extLst>
                </a:gridCol>
                <a:gridCol w="488211">
                  <a:extLst>
                    <a:ext uri="{9D8B030D-6E8A-4147-A177-3AD203B41FA5}">
                      <a16:colId xmlns:a16="http://schemas.microsoft.com/office/drawing/2014/main" val="2024088595"/>
                    </a:ext>
                  </a:extLst>
                </a:gridCol>
                <a:gridCol w="416180">
                  <a:extLst>
                    <a:ext uri="{9D8B030D-6E8A-4147-A177-3AD203B41FA5}">
                      <a16:colId xmlns:a16="http://schemas.microsoft.com/office/drawing/2014/main" val="3230122433"/>
                    </a:ext>
                  </a:extLst>
                </a:gridCol>
                <a:gridCol w="680294">
                  <a:extLst>
                    <a:ext uri="{9D8B030D-6E8A-4147-A177-3AD203B41FA5}">
                      <a16:colId xmlns:a16="http://schemas.microsoft.com/office/drawing/2014/main" val="2731353308"/>
                    </a:ext>
                  </a:extLst>
                </a:gridCol>
                <a:gridCol w="416180">
                  <a:extLst>
                    <a:ext uri="{9D8B030D-6E8A-4147-A177-3AD203B41FA5}">
                      <a16:colId xmlns:a16="http://schemas.microsoft.com/office/drawing/2014/main" val="3650183323"/>
                    </a:ext>
                  </a:extLst>
                </a:gridCol>
                <a:gridCol w="896388">
                  <a:extLst>
                    <a:ext uri="{9D8B030D-6E8A-4147-A177-3AD203B41FA5}">
                      <a16:colId xmlns:a16="http://schemas.microsoft.com/office/drawing/2014/main" val="3529210294"/>
                    </a:ext>
                  </a:extLst>
                </a:gridCol>
                <a:gridCol w="496215">
                  <a:extLst>
                    <a:ext uri="{9D8B030D-6E8A-4147-A177-3AD203B41FA5}">
                      <a16:colId xmlns:a16="http://schemas.microsoft.com/office/drawing/2014/main" val="1047771146"/>
                    </a:ext>
                  </a:extLst>
                </a:gridCol>
                <a:gridCol w="1136492">
                  <a:extLst>
                    <a:ext uri="{9D8B030D-6E8A-4147-A177-3AD203B41FA5}">
                      <a16:colId xmlns:a16="http://schemas.microsoft.com/office/drawing/2014/main" val="2422617085"/>
                    </a:ext>
                  </a:extLst>
                </a:gridCol>
                <a:gridCol w="576249">
                  <a:extLst>
                    <a:ext uri="{9D8B030D-6E8A-4147-A177-3AD203B41FA5}">
                      <a16:colId xmlns:a16="http://schemas.microsoft.com/office/drawing/2014/main" val="4217955202"/>
                    </a:ext>
                  </a:extLst>
                </a:gridCol>
                <a:gridCol w="488211">
                  <a:extLst>
                    <a:ext uri="{9D8B030D-6E8A-4147-A177-3AD203B41FA5}">
                      <a16:colId xmlns:a16="http://schemas.microsoft.com/office/drawing/2014/main" val="4146690482"/>
                    </a:ext>
                  </a:extLst>
                </a:gridCol>
                <a:gridCol w="608263">
                  <a:extLst>
                    <a:ext uri="{9D8B030D-6E8A-4147-A177-3AD203B41FA5}">
                      <a16:colId xmlns:a16="http://schemas.microsoft.com/office/drawing/2014/main" val="3276421111"/>
                    </a:ext>
                  </a:extLst>
                </a:gridCol>
                <a:gridCol w="416180">
                  <a:extLst>
                    <a:ext uri="{9D8B030D-6E8A-4147-A177-3AD203B41FA5}">
                      <a16:colId xmlns:a16="http://schemas.microsoft.com/office/drawing/2014/main" val="2975698421"/>
                    </a:ext>
                  </a:extLst>
                </a:gridCol>
                <a:gridCol w="728315">
                  <a:extLst>
                    <a:ext uri="{9D8B030D-6E8A-4147-A177-3AD203B41FA5}">
                      <a16:colId xmlns:a16="http://schemas.microsoft.com/office/drawing/2014/main" val="646305572"/>
                    </a:ext>
                  </a:extLst>
                </a:gridCol>
                <a:gridCol w="416180">
                  <a:extLst>
                    <a:ext uri="{9D8B030D-6E8A-4147-A177-3AD203B41FA5}">
                      <a16:colId xmlns:a16="http://schemas.microsoft.com/office/drawing/2014/main" val="2557110034"/>
                    </a:ext>
                  </a:extLst>
                </a:gridCol>
                <a:gridCol w="416180">
                  <a:extLst>
                    <a:ext uri="{9D8B030D-6E8A-4147-A177-3AD203B41FA5}">
                      <a16:colId xmlns:a16="http://schemas.microsoft.com/office/drawing/2014/main" val="1126351589"/>
                    </a:ext>
                  </a:extLst>
                </a:gridCol>
              </a:tblGrid>
              <a:tr h="37216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Age Group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Cash on Delivery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Credit Card/ Debit Card (Full payment)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Credit/Debit card EMI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Retail Finance (Like Bajaj Finance, TVS, Home Credit)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UPI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Other (Please specify)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Grand Total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206733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18-24 years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275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665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8746844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25-29 years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558750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30-34 years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924952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35-39 years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29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7596664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40-49 years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753107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50-59 years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094421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Less than 18 years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5165859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Refuse to answer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162340"/>
                  </a:ext>
                </a:extLst>
              </a:tr>
              <a:tr h="14006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Grand Total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517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189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1474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743795"/>
                  </a:ext>
                </a:extLst>
              </a:tr>
              <a:tr h="140061"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3734632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900586"/>
                  </a:ext>
                </a:extLst>
              </a:tr>
              <a:tr h="33614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Row Labels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Cash on Delivery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Credit Card/ Debit Card (Full payment)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Credit/Debit card EMI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Retail Finance (Like Bajaj Finance, TVS, Home Credit)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UPI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Other (Please specify)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Grand Total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985514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College Student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28%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428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29%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7430250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School Student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164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568210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Private Employee (MNC)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38%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331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414938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Small Business owners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704809"/>
                  </a:ext>
                </a:extLst>
              </a:tr>
              <a:tr h="21529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Workers - manufacturing, maintenance, construction, transportation etc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907818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Government employee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1423389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Housewife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487520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Professional (Doctor, lawyer, CA etc.)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33765"/>
                  </a:ext>
                </a:extLst>
              </a:tr>
              <a:tr h="320939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Workers – Drivers (Uber/Ola/Rapido/Auto), Delivery people(Zomato, Swiggy, Flipkart, Amazon etc), Sales promotors in retail.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9468190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Senior + Middle level Management in office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2033958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General workers (waiters etc.)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524127"/>
                  </a:ext>
                </a:extLst>
              </a:tr>
              <a:tr h="3209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Business man （Real estate intermediary, engaged in the financial industry, insurance sales, automotive consumer services）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499035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Small Business owner (Less than 10 employees)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815519"/>
                  </a:ext>
                </a:extLst>
              </a:tr>
              <a:tr h="3209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Employees engaged in agriculture, animal husbandry and forestry （ Who will use the app like PMKISAN Gol， Mandi Central）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57992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New Blue collar ( Swiggy, uber etc.)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7326100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Entrepreneur (More than 10 employees)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909656"/>
                  </a:ext>
                </a:extLst>
              </a:tr>
              <a:tr h="112048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Others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8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4931773"/>
                  </a:ext>
                </a:extLst>
              </a:tr>
              <a:tr h="14006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Grand Total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517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375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196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107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189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90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0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1474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A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986348"/>
                  </a:ext>
                </a:extLst>
              </a:tr>
              <a:tr h="140061">
                <a:tc>
                  <a:txBody>
                    <a:bodyPr/>
                    <a:lstStyle/>
                    <a:p>
                      <a:pPr algn="ctr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25%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7%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13%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1" i="0" u="none" strike="noStrike">
                          <a:solidFill>
                            <a:srgbClr val="046A38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100%</a:t>
                      </a: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F2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002" marR="4002" marT="400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7886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5495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0FF03-AEBB-68C3-271F-51E607B60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361" y="129209"/>
            <a:ext cx="10229333" cy="469604"/>
          </a:xfrm>
        </p:spPr>
        <p:txBody>
          <a:bodyPr>
            <a:noAutofit/>
          </a:bodyPr>
          <a:lstStyle/>
          <a:p>
            <a:pPr algn="ctr"/>
            <a:r>
              <a:rPr lang="en-IN" altLang="zh-CN" sz="2000" b="1" dirty="0">
                <a:solidFill>
                  <a:srgbClr val="046A38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K13 Acceptors - Scenarios 1 &amp; 2</a:t>
            </a:r>
            <a:endParaRPr lang="zh-CN" altLang="en-US" sz="2000" b="1" dirty="0">
              <a:solidFill>
                <a:srgbClr val="046A38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620B1-AA87-7DFD-2F76-E945F40D6E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0360" y="779277"/>
            <a:ext cx="5530971" cy="2649723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altLang="zh-CN" sz="1900" b="1" u="sng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Scenario 1 </a:t>
            </a:r>
            <a:r>
              <a:rPr lang="en-IN" altLang="zh-CN" sz="1900" u="sng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: </a:t>
            </a:r>
            <a:r>
              <a:rPr lang="en-IN" altLang="zh-CN" sz="19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</a:t>
            </a:r>
            <a:r>
              <a:rPr lang="en-IN" altLang="zh-CN" sz="18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K13 Acceptor who </a:t>
            </a:r>
            <a:r>
              <a:rPr lang="en-IN" altLang="zh-CN" sz="1800" b="1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considered other phones too</a:t>
            </a:r>
            <a:br>
              <a:rPr lang="en-IN" altLang="zh-CN" sz="18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</a:br>
            <a:endParaRPr lang="en-IN" altLang="zh-CN" sz="1800" dirty="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>
              <a:lnSpc>
                <a:spcPct val="160000"/>
              </a:lnSpc>
            </a:pPr>
            <a:r>
              <a:rPr lang="en-IN" altLang="zh-CN" sz="18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S1: if Q3 (Model Purchased) = </a:t>
            </a:r>
            <a:r>
              <a:rPr lang="en-IN" altLang="zh-CN" sz="1800" b="1" dirty="0">
                <a:solidFill>
                  <a:srgbClr val="00B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K13</a:t>
            </a:r>
            <a:r>
              <a:rPr lang="en-IN" altLang="zh-CN" sz="18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&amp; Q6 (other models considered) = </a:t>
            </a:r>
            <a:r>
              <a:rPr lang="en-IN" altLang="zh-CN" sz="1800" b="1" dirty="0">
                <a:solidFill>
                  <a:srgbClr val="00B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Yes</a:t>
            </a:r>
            <a:r>
              <a:rPr lang="en-IN" altLang="zh-CN" sz="18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then </a:t>
            </a:r>
          </a:p>
          <a:p>
            <a:pPr>
              <a:lnSpc>
                <a:spcPct val="160000"/>
              </a:lnSpc>
            </a:pPr>
            <a:r>
              <a:rPr lang="en-IN" altLang="zh-CN" sz="18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after Q8--&gt;Q9 to Q11 (Purchase Journey) --&gt;</a:t>
            </a:r>
          </a:p>
          <a:p>
            <a:pPr>
              <a:lnSpc>
                <a:spcPct val="160000"/>
              </a:lnSpc>
            </a:pPr>
            <a:r>
              <a:rPr lang="en-IN" altLang="zh-CN" sz="18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Q12 to Q21 (if Q21 (4 days usage) is yes then</a:t>
            </a:r>
          </a:p>
          <a:p>
            <a:pPr>
              <a:lnSpc>
                <a:spcPct val="160000"/>
              </a:lnSpc>
            </a:pPr>
            <a:r>
              <a:rPr lang="en-IN" altLang="zh-CN" sz="18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Q22-23 (K13 Acceptor Questions)</a:t>
            </a:r>
          </a:p>
          <a:p>
            <a:pPr>
              <a:lnSpc>
                <a:spcPct val="160000"/>
              </a:lnSpc>
            </a:pPr>
            <a:r>
              <a:rPr lang="en-IN" altLang="zh-CN" sz="18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Q38 to Q47 - Customer Information</a:t>
            </a:r>
            <a:endParaRPr lang="zh-CN" altLang="en-US" sz="1800" dirty="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82909A-EFBA-3862-76E6-99BD60E3BF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endParaRPr lang="zh-CN" altLang="en-US" sz="900">
              <a:solidFill>
                <a:srgbClr val="00B050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0406ED0-F69C-9DD5-63B4-9BB71BF4EF1A}"/>
              </a:ext>
            </a:extLst>
          </p:cNvPr>
          <p:cNvSpPr txBox="1">
            <a:spLocks/>
          </p:cNvSpPr>
          <p:nvPr/>
        </p:nvSpPr>
        <p:spPr>
          <a:xfrm>
            <a:off x="330360" y="3774558"/>
            <a:ext cx="5530971" cy="23923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altLang="zh-CN" sz="1800" b="1" u="sng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Scenario 2 : </a:t>
            </a:r>
            <a:r>
              <a:rPr lang="en-IN" altLang="zh-CN" sz="1800" b="1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</a:t>
            </a:r>
            <a:r>
              <a:rPr lang="en-IN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K13 Acceptor </a:t>
            </a:r>
            <a:r>
              <a:rPr lang="en-US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who </a:t>
            </a:r>
            <a:r>
              <a:rPr lang="en-US" altLang="zh-CN" sz="1600" b="1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didn't consider other phones</a:t>
            </a:r>
            <a:br>
              <a:rPr lang="en-IN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</a:br>
            <a:endParaRPr lang="en-IN" altLang="zh-CN" sz="1600" dirty="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  <a:p>
            <a:pPr>
              <a:lnSpc>
                <a:spcPct val="16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S2: if Q3 </a:t>
            </a:r>
            <a:r>
              <a:rPr lang="en-IN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(Model Purchased) </a:t>
            </a:r>
            <a:r>
              <a:rPr lang="en-US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= </a:t>
            </a:r>
            <a:r>
              <a:rPr lang="en-US" altLang="zh-CN" sz="1600" b="1" dirty="0">
                <a:solidFill>
                  <a:srgbClr val="00B05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K13</a:t>
            </a:r>
            <a:r>
              <a:rPr lang="en-US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&amp; </a:t>
            </a:r>
            <a:r>
              <a:rPr lang="en-IN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Q6 (other models considered) = </a:t>
            </a:r>
            <a:r>
              <a:rPr lang="en-IN" altLang="zh-CN" sz="1600" b="1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No</a:t>
            </a:r>
            <a:r>
              <a:rPr lang="en-IN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 , </a:t>
            </a:r>
            <a:r>
              <a:rPr lang="en-US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then after Q6 --&gt;</a:t>
            </a:r>
          </a:p>
          <a:p>
            <a:pPr>
              <a:lnSpc>
                <a:spcPct val="16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Q9 to Q11 (Purchase Journey) --&gt; </a:t>
            </a:r>
          </a:p>
          <a:p>
            <a:pPr>
              <a:lnSpc>
                <a:spcPct val="16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Q12 to Q23 Acceptor Questions)</a:t>
            </a:r>
          </a:p>
          <a:p>
            <a:pPr>
              <a:lnSpc>
                <a:spcPct val="16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Q38 to Q47 - Customer Information</a:t>
            </a:r>
            <a:endParaRPr lang="zh-CN" altLang="en-US" sz="1600" dirty="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13AE363-DC9A-4AD1-301E-07CE5E76C9DA}"/>
              </a:ext>
            </a:extLst>
          </p:cNvPr>
          <p:cNvSpPr/>
          <p:nvPr/>
        </p:nvSpPr>
        <p:spPr>
          <a:xfrm>
            <a:off x="5861331" y="2041451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00B050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75C078-1164-DA47-D264-C572A774597F}"/>
              </a:ext>
            </a:extLst>
          </p:cNvPr>
          <p:cNvSpPr txBox="1"/>
          <p:nvPr/>
        </p:nvSpPr>
        <p:spPr>
          <a:xfrm>
            <a:off x="6839739" y="1822102"/>
            <a:ext cx="4120039" cy="830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en-IN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Purchase Journey</a:t>
            </a:r>
          </a:p>
          <a:p>
            <a:pPr marL="342900" indent="-342900">
              <a:buAutoNum type="arabicParenR"/>
            </a:pPr>
            <a:r>
              <a:rPr lang="en-IN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Post Usage feedback (after 4 days use)</a:t>
            </a:r>
          </a:p>
          <a:p>
            <a:r>
              <a:rPr lang="en-IN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3) Acceptor Questions</a:t>
            </a:r>
            <a:endParaRPr lang="zh-CN" altLang="en-US" sz="1600" dirty="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761DADD5-832E-DE5A-F949-013CC13506A3}"/>
              </a:ext>
            </a:extLst>
          </p:cNvPr>
          <p:cNvSpPr/>
          <p:nvPr/>
        </p:nvSpPr>
        <p:spPr>
          <a:xfrm>
            <a:off x="5861331" y="451121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00B050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1E5BB8-1694-8430-D551-4ABC1AFD634E}"/>
              </a:ext>
            </a:extLst>
          </p:cNvPr>
          <p:cNvSpPr txBox="1"/>
          <p:nvPr/>
        </p:nvSpPr>
        <p:spPr>
          <a:xfrm>
            <a:off x="6890407" y="4338033"/>
            <a:ext cx="4120039" cy="830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en-IN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Purchase Journey</a:t>
            </a:r>
          </a:p>
          <a:p>
            <a:pPr marL="342900" indent="-342900">
              <a:buAutoNum type="arabicParenR"/>
            </a:pPr>
            <a:r>
              <a:rPr lang="en-IN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Post Usage feedback (after 4 days use)</a:t>
            </a:r>
          </a:p>
          <a:p>
            <a:r>
              <a:rPr lang="en-IN" altLang="zh-CN" sz="1600" dirty="0">
                <a:solidFill>
                  <a:schemeClr val="tx1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3) Acceptor Questions</a:t>
            </a:r>
            <a:endParaRPr lang="zh-CN" altLang="en-US" sz="1600" dirty="0">
              <a:solidFill>
                <a:schemeClr val="tx1"/>
              </a:solidFill>
              <a:latin typeface="OPPO Sans" panose="00020600040101010101" pitchFamily="18" charset="-122"/>
              <a:ea typeface="OPPO Sans" panose="00020600040101010101" pitchFamily="18" charset="-122"/>
              <a:cs typeface="OPPO Sans" panose="00020600040101010101" pitchFamily="18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BC4564-3E4C-B9E9-3590-5DF85FFBED38}"/>
              </a:ext>
            </a:extLst>
          </p:cNvPr>
          <p:cNvSpPr txBox="1"/>
          <p:nvPr/>
        </p:nvSpPr>
        <p:spPr>
          <a:xfrm>
            <a:off x="6637353" y="1150805"/>
            <a:ext cx="4842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zh-CN" b="1" dirty="0"/>
              <a:t>37 of 61 </a:t>
            </a:r>
            <a:r>
              <a:rPr lang="en-IN" altLang="zh-CN" dirty="0"/>
              <a:t>i.e. 61% of K13 Buyers considered other phones too </a:t>
            </a:r>
            <a:endParaRPr lang="zh-CN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EFA9D4-9DC3-8E7E-8404-BECC890C4E0F}"/>
              </a:ext>
            </a:extLst>
          </p:cNvPr>
          <p:cNvSpPr txBox="1"/>
          <p:nvPr/>
        </p:nvSpPr>
        <p:spPr>
          <a:xfrm>
            <a:off x="6736590" y="3719488"/>
            <a:ext cx="5125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zh-CN" b="1" dirty="0"/>
              <a:t>24 of 61</a:t>
            </a:r>
            <a:r>
              <a:rPr lang="en-IN" altLang="zh-CN" dirty="0"/>
              <a:t> i.e. 39% of K13 Buyers didn’t considered other phones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1118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4EBEA-3B95-DE3A-073C-EADCD90A7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AA218-03B3-84AE-BFCE-D7A5FF19C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403" y="382197"/>
            <a:ext cx="10229333" cy="469604"/>
          </a:xfrm>
        </p:spPr>
        <p:txBody>
          <a:bodyPr>
            <a:noAutofit/>
          </a:bodyPr>
          <a:lstStyle/>
          <a:p>
            <a:pPr algn="ctr"/>
            <a:r>
              <a:rPr lang="en-IN" altLang="zh-CN" sz="2400" b="1" dirty="0">
                <a:solidFill>
                  <a:srgbClr val="C0000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K13 Rejectors - Scenarios 3 &amp; 4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AAC7C7-666C-0600-36D7-F5FC8E2EAE25}"/>
              </a:ext>
            </a:extLst>
          </p:cNvPr>
          <p:cNvSpPr txBox="1"/>
          <p:nvPr/>
        </p:nvSpPr>
        <p:spPr>
          <a:xfrm>
            <a:off x="160240" y="3986972"/>
            <a:ext cx="5858539" cy="2141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b="1" u="sng" dirty="0">
                <a:solidFill>
                  <a:schemeClr val="bg2">
                    <a:lumMod val="25000"/>
                  </a:schemeClr>
                </a:solidFill>
              </a:rPr>
              <a:t>Scenario 4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- K13 Rejector who didn't considered K13 but knows about </a:t>
            </a: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it </a:t>
            </a:r>
          </a:p>
          <a:p>
            <a:pPr marL="228600" indent="-228600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S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4: if Q3=not K13 , Q7 not K13 but Q32 = Yes (knows Oppo K13)  then after Q8--&gt; </a:t>
            </a:r>
            <a:endParaRPr lang="en-IN" altLang="zh-CN" dirty="0">
              <a:solidFill>
                <a:schemeClr val="bg2">
                  <a:lumMod val="25000"/>
                </a:schemeClr>
              </a:solidFill>
            </a:endParaRPr>
          </a:p>
          <a:p>
            <a:pPr marL="228600" indent="-228600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Q32 to Q34 (platform &amp; non consideration reason)</a:t>
            </a:r>
            <a:endParaRPr lang="en-IN" altLang="zh-CN" dirty="0">
              <a:solidFill>
                <a:schemeClr val="bg2">
                  <a:lumMod val="25000"/>
                </a:schemeClr>
              </a:solidFill>
            </a:endParaRPr>
          </a:p>
          <a:p>
            <a:pPr marL="228600" indent="-228600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Q35 to Q37 (Rejector's Post Usage feedback)</a:t>
            </a:r>
            <a:endParaRPr lang="en-IN" altLang="zh-CN" dirty="0">
              <a:solidFill>
                <a:schemeClr val="bg2">
                  <a:lumMod val="25000"/>
                </a:schemeClr>
              </a:solidFill>
            </a:endParaRPr>
          </a:p>
          <a:p>
            <a:pPr marL="228600" indent="-228600">
              <a:lnSpc>
                <a:spcPct val="7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Q38 to Q45  - Customer Information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A7B019-9D42-AE26-65FA-8D5600933F0D}"/>
              </a:ext>
            </a:extLst>
          </p:cNvPr>
          <p:cNvSpPr txBox="1"/>
          <p:nvPr/>
        </p:nvSpPr>
        <p:spPr>
          <a:xfrm>
            <a:off x="160240" y="1413829"/>
            <a:ext cx="5858538" cy="23083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altLang="zh-CN" b="1" u="sng" dirty="0"/>
              <a:t>Scenario 3</a:t>
            </a:r>
            <a:r>
              <a:rPr lang="en-IN" altLang="zh-CN" b="1" dirty="0"/>
              <a:t> - </a:t>
            </a:r>
            <a:r>
              <a:rPr lang="en-IN" altLang="zh-CN" dirty="0"/>
              <a:t>K13 Rejector who Considered K13 </a:t>
            </a:r>
          </a:p>
          <a:p>
            <a:endParaRPr lang="en-IN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zh-CN" dirty="0"/>
              <a:t>S3: if Q3=not K13 but Q7 = K13 then after Q8--&gt;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zh-CN" dirty="0"/>
              <a:t>Q9 to Q11 (Purchase Journey) --&gt;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zh-CN" dirty="0"/>
              <a:t>Q24 to Q31 (Rejector who considered K13)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zh-CN" dirty="0"/>
              <a:t>Q35 to Q37 (Rejector's Post Usage feedback)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zh-CN" dirty="0"/>
              <a:t>Q38 to Q45  - Customer Information (not asking contact)</a:t>
            </a:r>
            <a:endParaRPr lang="zh-CN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42297E-ACF5-2B0B-65A7-D04FB6FC5587}"/>
              </a:ext>
            </a:extLst>
          </p:cNvPr>
          <p:cNvSpPr txBox="1"/>
          <p:nvPr/>
        </p:nvSpPr>
        <p:spPr>
          <a:xfrm>
            <a:off x="6542757" y="4779165"/>
            <a:ext cx="5489003" cy="9233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P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latform </a:t>
            </a: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information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&amp; </a:t>
            </a: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K13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non consideration reason</a:t>
            </a:r>
            <a:endParaRPr lang="en-IN" altLang="zh-CN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altLang="zh-CN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Rejector‘s Post Usage feedback </a:t>
            </a: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of other phone</a:t>
            </a:r>
            <a:endParaRPr lang="zh-CN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9A61AA-75D3-34D0-3966-E594CB3C3162}"/>
              </a:ext>
            </a:extLst>
          </p:cNvPr>
          <p:cNvSpPr txBox="1"/>
          <p:nvPr/>
        </p:nvSpPr>
        <p:spPr>
          <a:xfrm>
            <a:off x="6497245" y="2569846"/>
            <a:ext cx="5489003" cy="9233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Purchase Journey</a:t>
            </a:r>
          </a:p>
          <a:p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Rejector who considered K13</a:t>
            </a:r>
          </a:p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Rejector‘s Post Usage feedback </a:t>
            </a: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of other phone</a:t>
            </a:r>
            <a:endParaRPr lang="zh-CN" altLang="en-US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8291CC66-36F4-E421-BD65-44FB135F7BE1}"/>
              </a:ext>
            </a:extLst>
          </p:cNvPr>
          <p:cNvSpPr/>
          <p:nvPr/>
        </p:nvSpPr>
        <p:spPr>
          <a:xfrm>
            <a:off x="6018780" y="2631202"/>
            <a:ext cx="478465" cy="24662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0D14404-5F27-76C4-2F9E-9DE14022C59D}"/>
              </a:ext>
            </a:extLst>
          </p:cNvPr>
          <p:cNvSpPr/>
          <p:nvPr/>
        </p:nvSpPr>
        <p:spPr>
          <a:xfrm>
            <a:off x="6018780" y="4934661"/>
            <a:ext cx="478465" cy="24662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CB76D3-662B-2F80-4729-0DAA7C18DAE2}"/>
              </a:ext>
            </a:extLst>
          </p:cNvPr>
          <p:cNvSpPr txBox="1"/>
          <p:nvPr/>
        </p:nvSpPr>
        <p:spPr>
          <a:xfrm>
            <a:off x="6542757" y="4132834"/>
            <a:ext cx="48423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zh-CN" b="1" dirty="0"/>
              <a:t>386 of 710 </a:t>
            </a:r>
            <a:r>
              <a:rPr lang="en-IN" altLang="zh-CN" dirty="0"/>
              <a:t>i.e. 54% of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K13 Rejector who didn't considered K13 but knows about </a:t>
            </a: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it </a:t>
            </a:r>
          </a:p>
          <a:p>
            <a:endParaRPr lang="zh-CN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0CD0B-8630-48E0-C2A1-1770C68798C0}"/>
              </a:ext>
            </a:extLst>
          </p:cNvPr>
          <p:cNvSpPr txBox="1"/>
          <p:nvPr/>
        </p:nvSpPr>
        <p:spPr>
          <a:xfrm>
            <a:off x="6371307" y="1810126"/>
            <a:ext cx="4842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zh-CN" b="1" dirty="0"/>
              <a:t> 324 Of 710 </a:t>
            </a:r>
            <a:r>
              <a:rPr lang="en-IN" altLang="zh-CN" dirty="0"/>
              <a:t>i.e. 46% of K13 Rejectors who  considered K13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7947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58DD4A-4B27-110E-E5BA-0A22DAD3C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6295FA-396F-4A8C-38F1-E4CEC3FD54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6690" y="1832789"/>
            <a:ext cx="5060344" cy="2471446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/>
            <a:r>
              <a:rPr lang="en-US" altLang="zh-CN" sz="1800" dirty="0"/>
              <a:t>Scenario 5 - </a:t>
            </a:r>
            <a:r>
              <a:rPr lang="en-US" altLang="zh-CN" sz="1800" dirty="0">
                <a:solidFill>
                  <a:srgbClr val="C00000"/>
                </a:solidFill>
              </a:rPr>
              <a:t>K13 Rejector who didn't consider K13 since he doesn't knows about it </a:t>
            </a:r>
          </a:p>
          <a:p>
            <a:pPr marL="0"/>
            <a:r>
              <a:rPr lang="en-US" altLang="zh-CN" sz="1800" dirty="0"/>
              <a:t>S4: if Q3=not K13 , Q7 not K13 and Q32 = No (knows Oppo K13)  then after Q8--&gt; </a:t>
            </a:r>
          </a:p>
          <a:p>
            <a:pPr marL="0"/>
            <a:r>
              <a:rPr lang="en-US" altLang="zh-CN" sz="1800" dirty="0"/>
              <a:t>Q32 = NoQ35 to Q37 (Rejector's Post Usage feedback)</a:t>
            </a:r>
          </a:p>
          <a:p>
            <a:pPr marL="0"/>
            <a:r>
              <a:rPr lang="en-US" altLang="zh-CN" sz="1800" dirty="0"/>
              <a:t>Q38 to Q45  - Customer Information (not includes contact)</a:t>
            </a:r>
            <a:endParaRPr lang="zh-CN" alt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E07165-4D6F-A06B-8E3F-F2C8A15B0780}"/>
              </a:ext>
            </a:extLst>
          </p:cNvPr>
          <p:cNvSpPr txBox="1">
            <a:spLocks/>
          </p:cNvSpPr>
          <p:nvPr/>
        </p:nvSpPr>
        <p:spPr>
          <a:xfrm>
            <a:off x="673403" y="382197"/>
            <a:ext cx="10229333" cy="469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altLang="zh-CN" sz="2400" b="1" dirty="0">
                <a:solidFill>
                  <a:srgbClr val="C00000"/>
                </a:solidFill>
                <a:latin typeface="OPPO Sans" panose="00020600040101010101" pitchFamily="18" charset="-122"/>
                <a:ea typeface="OPPO Sans" panose="00020600040101010101" pitchFamily="18" charset="-122"/>
                <a:cs typeface="OPPO Sans" panose="00020600040101010101" pitchFamily="18" charset="-122"/>
              </a:rPr>
              <a:t>K13 Rejectors - Scenarios 3 &amp; 4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1647D926-A38D-8F70-36CD-8C28468D6464}"/>
              </a:ext>
            </a:extLst>
          </p:cNvPr>
          <p:cNvSpPr/>
          <p:nvPr/>
        </p:nvSpPr>
        <p:spPr>
          <a:xfrm>
            <a:off x="5890331" y="282619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EB95E3-D277-7B15-7020-5F10E4BB84B3}"/>
              </a:ext>
            </a:extLst>
          </p:cNvPr>
          <p:cNvSpPr txBox="1"/>
          <p:nvPr/>
        </p:nvSpPr>
        <p:spPr>
          <a:xfrm>
            <a:off x="7262037" y="2458354"/>
            <a:ext cx="4724212" cy="14773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P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latform </a:t>
            </a: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information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&amp; </a:t>
            </a: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K13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non consideration reason</a:t>
            </a:r>
            <a:endParaRPr lang="en-IN" altLang="zh-CN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altLang="zh-CN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Rejector‘s Post Usage feedback </a:t>
            </a: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of other phone</a:t>
            </a:r>
            <a:endParaRPr lang="zh-CN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5D4915-90F1-89F8-9B07-FF3F5FF9BF69}"/>
              </a:ext>
            </a:extLst>
          </p:cNvPr>
          <p:cNvSpPr txBox="1"/>
          <p:nvPr/>
        </p:nvSpPr>
        <p:spPr>
          <a:xfrm>
            <a:off x="7262037" y="1832789"/>
            <a:ext cx="47261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552-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K13 Rejector who didn't considered K13 </a:t>
            </a: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since doesn’t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know about </a:t>
            </a:r>
            <a:r>
              <a:rPr lang="en-IN" altLang="zh-CN" dirty="0">
                <a:solidFill>
                  <a:schemeClr val="bg2">
                    <a:lumMod val="25000"/>
                  </a:schemeClr>
                </a:solidFill>
              </a:rPr>
              <a:t>it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4923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6478</TotalTime>
  <Words>4440</Words>
  <Application>Microsoft Office PowerPoint</Application>
  <PresentationFormat>Widescreen</PresentationFormat>
  <Paragraphs>2026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Helvetica Neue</vt:lpstr>
      <vt:lpstr>OPPO Sans</vt:lpstr>
      <vt:lpstr>OPPO Sans Medium</vt:lpstr>
      <vt:lpstr>OPPOSans-S R</vt:lpstr>
      <vt:lpstr>等线</vt:lpstr>
      <vt:lpstr>等线 Light</vt:lpstr>
      <vt:lpstr>Arial</vt:lpstr>
      <vt:lpstr>Times New Roman</vt:lpstr>
      <vt:lpstr>Office Theme</vt:lpstr>
      <vt:lpstr>OPPO K13 First Sales ARS Survey Findings</vt:lpstr>
      <vt:lpstr>Response Statistics</vt:lpstr>
      <vt:lpstr>Basic Information</vt:lpstr>
      <vt:lpstr>Present &amp; Previous Phone Brand / Reason for Change</vt:lpstr>
      <vt:lpstr>PowerPoint Presentation</vt:lpstr>
      <vt:lpstr>Payment Mode used by Different age group and Occupation</vt:lpstr>
      <vt:lpstr>K13 Acceptors - Scenarios 1 &amp; 2</vt:lpstr>
      <vt:lpstr>K13 Rejectors - Scenarios 3 &amp; 4</vt:lpstr>
      <vt:lpstr>PowerPoint Presentation</vt:lpstr>
      <vt:lpstr>PowerPoint Presentation</vt:lpstr>
      <vt:lpstr>Findings from Acceptors (K13 Buyers) Survey Data: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Saurabh Yadav</dc:creator>
  <cp:lastModifiedBy>Saurabh Yadav</cp:lastModifiedBy>
  <cp:revision>56</cp:revision>
  <dcterms:created xsi:type="dcterms:W3CDTF">2025-06-06T03:39:16Z</dcterms:created>
  <dcterms:modified xsi:type="dcterms:W3CDTF">2025-06-17T04:23:17Z</dcterms:modified>
</cp:coreProperties>
</file>

<file path=docProps/thumbnail.jpeg>
</file>